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3411200" cy="20104100"/>
  <p:notesSz cx="13411200" cy="201041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50A0"/>
    <a:srgbClr val="051C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3CF888-FA18-432A-9FEA-A57BD54585EC}" v="2" dt="2022-08-03T01:02:23.1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63" autoAdjust="0"/>
  </p:normalViewPr>
  <p:slideViewPr>
    <p:cSldViewPr>
      <p:cViewPr varScale="1">
        <p:scale>
          <a:sx n="19" d="100"/>
          <a:sy n="19" d="100"/>
        </p:scale>
        <p:origin x="2316" y="100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811838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7596188" y="0"/>
            <a:ext cx="5811837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6AF982-C8ED-4030-8C1C-FC6F7FF9451E}" type="datetimeFigureOut">
              <a:rPr lang="pt-BR" smtClean="0"/>
              <a:t>02/08/2022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441825" y="2513013"/>
            <a:ext cx="4527550" cy="6784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1341438" y="9675813"/>
            <a:ext cx="10728325" cy="79152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19096038"/>
            <a:ext cx="5811838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7596188" y="19096038"/>
            <a:ext cx="5811837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1325E-6567-4AB8-8EFB-AAB94A9E62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371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C1325E-6567-4AB8-8EFB-AAB94A9E62E3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1435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44"/>
          <p:cNvSpPr/>
          <p:nvPr/>
        </p:nvSpPr>
        <p:spPr>
          <a:xfrm>
            <a:off x="0" y="17755181"/>
            <a:ext cx="13411200" cy="248934"/>
          </a:xfrm>
          <a:custGeom>
            <a:avLst/>
            <a:gdLst/>
            <a:ahLst/>
            <a:cxnLst/>
            <a:rect l="l" t="t" r="r" b="b"/>
            <a:pathLst>
              <a:path w="13402733" h="248934">
                <a:moveTo>
                  <a:pt x="0" y="248934"/>
                </a:moveTo>
                <a:lnTo>
                  <a:pt x="13402733" y="248934"/>
                </a:lnTo>
                <a:lnTo>
                  <a:pt x="13402733" y="0"/>
                </a:lnTo>
                <a:lnTo>
                  <a:pt x="0" y="0"/>
                </a:lnTo>
                <a:lnTo>
                  <a:pt x="0" y="248934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8" name="object 54">
            <a:extLst>
              <a:ext uri="{FF2B5EF4-FFF2-40B4-BE49-F238E27FC236}">
                <a16:creationId xmlns:a16="http://schemas.microsoft.com/office/drawing/2014/main" id="{AD9D23D1-FB9F-3EF7-8855-845742DB4DDD}"/>
              </a:ext>
            </a:extLst>
          </p:cNvPr>
          <p:cNvSpPr/>
          <p:nvPr/>
        </p:nvSpPr>
        <p:spPr>
          <a:xfrm>
            <a:off x="7248880" y="2176578"/>
            <a:ext cx="6162320" cy="443968"/>
          </a:xfrm>
          <a:custGeom>
            <a:avLst/>
            <a:gdLst/>
            <a:ahLst/>
            <a:cxnLst/>
            <a:rect l="l" t="t" r="r" b="b"/>
            <a:pathLst>
              <a:path w="6150307" h="443968">
                <a:moveTo>
                  <a:pt x="0" y="443968"/>
                </a:moveTo>
                <a:lnTo>
                  <a:pt x="6150307" y="443968"/>
                </a:lnTo>
                <a:lnTo>
                  <a:pt x="6150307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0" y="10147271"/>
            <a:ext cx="6179384" cy="443968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2" name="object 52"/>
          <p:cNvSpPr/>
          <p:nvPr/>
        </p:nvSpPr>
        <p:spPr>
          <a:xfrm>
            <a:off x="0" y="5339442"/>
            <a:ext cx="6179384" cy="443968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201296" y="13460994"/>
            <a:ext cx="6226257" cy="444677"/>
          </a:xfrm>
          <a:custGeom>
            <a:avLst/>
            <a:gdLst/>
            <a:ahLst/>
            <a:cxnLst/>
            <a:rect l="l" t="t" r="r" b="b"/>
            <a:pathLst>
              <a:path w="6180094" h="444677">
                <a:moveTo>
                  <a:pt x="0" y="444677"/>
                </a:moveTo>
                <a:lnTo>
                  <a:pt x="6180094" y="444677"/>
                </a:lnTo>
                <a:lnTo>
                  <a:pt x="6180094" y="0"/>
                </a:lnTo>
                <a:lnTo>
                  <a:pt x="0" y="0"/>
                </a:lnTo>
                <a:lnTo>
                  <a:pt x="0" y="444677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5739" y="13460994"/>
            <a:ext cx="6179384" cy="444677"/>
          </a:xfrm>
          <a:custGeom>
            <a:avLst/>
            <a:gdLst/>
            <a:ahLst/>
            <a:cxnLst/>
            <a:rect l="l" t="t" r="r" b="b"/>
            <a:pathLst>
              <a:path w="6179384" h="444677">
                <a:moveTo>
                  <a:pt x="0" y="444677"/>
                </a:moveTo>
                <a:lnTo>
                  <a:pt x="6179384" y="444677"/>
                </a:lnTo>
                <a:lnTo>
                  <a:pt x="6179384" y="0"/>
                </a:lnTo>
                <a:lnTo>
                  <a:pt x="0" y="0"/>
                </a:lnTo>
                <a:lnTo>
                  <a:pt x="0" y="444677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2176578"/>
            <a:ext cx="6180094" cy="443968"/>
          </a:xfrm>
          <a:custGeom>
            <a:avLst/>
            <a:gdLst/>
            <a:ahLst/>
            <a:cxnLst/>
            <a:rect l="l" t="t" r="r" b="b"/>
            <a:pathLst>
              <a:path w="6180094" h="443968">
                <a:moveTo>
                  <a:pt x="0" y="443968"/>
                </a:moveTo>
                <a:lnTo>
                  <a:pt x="6180094" y="443968"/>
                </a:lnTo>
                <a:lnTo>
                  <a:pt x="618009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81557" y="2063099"/>
            <a:ext cx="12609122" cy="433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01415" y="2076579"/>
            <a:ext cx="12568874" cy="0"/>
          </a:xfrm>
          <a:custGeom>
            <a:avLst/>
            <a:gdLst/>
            <a:ahLst/>
            <a:cxnLst/>
            <a:rect l="l" t="t" r="r" b="b"/>
            <a:pathLst>
              <a:path w="12568874">
                <a:moveTo>
                  <a:pt x="0" y="0"/>
                </a:moveTo>
                <a:lnTo>
                  <a:pt x="12568874" y="0"/>
                </a:lnTo>
              </a:path>
            </a:pathLst>
          </a:custGeom>
          <a:ln w="567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1839702"/>
            <a:ext cx="13399187" cy="248225"/>
          </a:xfrm>
          <a:custGeom>
            <a:avLst/>
            <a:gdLst/>
            <a:ahLst/>
            <a:cxnLst/>
            <a:rect l="l" t="t" r="r" b="b"/>
            <a:pathLst>
              <a:path w="13399187" h="248225">
                <a:moveTo>
                  <a:pt x="13399187" y="248225"/>
                </a:moveTo>
                <a:lnTo>
                  <a:pt x="13399187" y="0"/>
                </a:lnTo>
                <a:lnTo>
                  <a:pt x="0" y="0"/>
                </a:lnTo>
                <a:lnTo>
                  <a:pt x="0" y="248225"/>
                </a:lnTo>
                <a:lnTo>
                  <a:pt x="13399187" y="248225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1839702"/>
            <a:ext cx="13411200" cy="248225"/>
          </a:xfrm>
          <a:custGeom>
            <a:avLst/>
            <a:gdLst/>
            <a:ahLst/>
            <a:cxnLst/>
            <a:rect l="l" t="t" r="r" b="b"/>
            <a:pathLst>
              <a:path w="13399187" h="248225">
                <a:moveTo>
                  <a:pt x="13399187" y="248225"/>
                </a:moveTo>
                <a:lnTo>
                  <a:pt x="0" y="248225"/>
                </a:lnTo>
                <a:lnTo>
                  <a:pt x="0" y="0"/>
                </a:lnTo>
                <a:lnTo>
                  <a:pt x="13399187" y="0"/>
                </a:lnTo>
                <a:lnTo>
                  <a:pt x="13399187" y="248225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0"/>
            <a:ext cx="13411200" cy="243969"/>
          </a:xfrm>
          <a:custGeom>
            <a:avLst/>
            <a:gdLst/>
            <a:ahLst/>
            <a:cxnLst/>
            <a:rect l="l" t="t" r="r" b="b"/>
            <a:pathLst>
              <a:path w="13402733" h="243969">
                <a:moveTo>
                  <a:pt x="13402733" y="243969"/>
                </a:moveTo>
                <a:lnTo>
                  <a:pt x="13402733" y="0"/>
                </a:lnTo>
                <a:lnTo>
                  <a:pt x="0" y="0"/>
                </a:lnTo>
                <a:lnTo>
                  <a:pt x="0" y="243969"/>
                </a:lnTo>
                <a:lnTo>
                  <a:pt x="13402733" y="243969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383128" y="481709"/>
            <a:ext cx="2466709" cy="1222351"/>
          </a:xfrm>
          <a:prstGeom prst="rect">
            <a:avLst/>
          </a:prstGeom>
        </p:spPr>
        <p:txBody>
          <a:bodyPr wrap="square" lIns="0" tIns="18923" rIns="0" bIns="0" rtlCol="0">
            <a:noAutofit/>
          </a:bodyPr>
          <a:lstStyle/>
          <a:p>
            <a:pPr algn="r">
              <a:lnSpc>
                <a:spcPts val="2980"/>
              </a:lnSpc>
            </a:pPr>
            <a:r>
              <a:rPr lang="pt-BR" sz="2800" spc="-15" dirty="0">
                <a:latin typeface="Trebuchet MS"/>
                <a:cs typeface="Trebuchet MS"/>
              </a:rPr>
              <a:t>27</a:t>
            </a:r>
            <a:r>
              <a:rPr sz="2800" spc="-15" dirty="0">
                <a:latin typeface="Trebuchet MS"/>
                <a:cs typeface="Trebuchet MS"/>
              </a:rPr>
              <a:t>º CONCURSO</a:t>
            </a:r>
            <a:endParaRPr sz="2800" dirty="0">
              <a:latin typeface="Trebuchet MS"/>
              <a:cs typeface="Trebuchet MS"/>
            </a:endParaRPr>
          </a:p>
          <a:p>
            <a:pPr algn="r"/>
            <a:r>
              <a:rPr lang="pt-BR" sz="4800" b="1" dirty="0"/>
              <a:t>APO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5962141" y="556161"/>
            <a:ext cx="1672501" cy="963016"/>
          </a:xfrm>
          <a:prstGeom prst="rect">
            <a:avLst/>
          </a:prstGeom>
        </p:spPr>
        <p:txBody>
          <a:bodyPr wrap="square" lIns="0" tIns="19812" rIns="0" bIns="0" rtlCol="0">
            <a:noAutofit/>
          </a:bodyPr>
          <a:lstStyle/>
          <a:p>
            <a:pPr marL="407337" marR="437017" algn="ctr">
              <a:lnSpc>
                <a:spcPts val="3120"/>
              </a:lnSpc>
            </a:pPr>
            <a:r>
              <a:rPr sz="2900" spc="-6" dirty="0">
                <a:latin typeface="Calibri"/>
                <a:cs typeface="Calibri"/>
              </a:rPr>
              <a:t>Logo</a:t>
            </a:r>
            <a:endParaRPr sz="2900" dirty="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537"/>
              </a:spcBef>
            </a:pPr>
            <a:r>
              <a:rPr lang="pt-BR" sz="2900" spc="2" dirty="0">
                <a:latin typeface="Calibri"/>
                <a:cs typeface="Calibri"/>
              </a:rPr>
              <a:t>I</a:t>
            </a:r>
            <a:r>
              <a:rPr sz="2900" spc="2" dirty="0" err="1">
                <a:latin typeface="Calibri"/>
                <a:cs typeface="Calibri"/>
              </a:rPr>
              <a:t>nstituição</a:t>
            </a:r>
            <a:endParaRPr sz="2900" dirty="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868124" y="606450"/>
            <a:ext cx="3243132" cy="851832"/>
          </a:xfrm>
          <a:prstGeom prst="rect">
            <a:avLst/>
          </a:prstGeom>
        </p:spPr>
        <p:txBody>
          <a:bodyPr wrap="square" lIns="0" tIns="20415" rIns="0" bIns="0" rtlCol="0">
            <a:noAutofit/>
          </a:bodyPr>
          <a:lstStyle/>
          <a:p>
            <a:pPr marL="12700" algn="ctr">
              <a:lnSpc>
                <a:spcPts val="3215"/>
              </a:lnSpc>
            </a:pPr>
            <a:r>
              <a:rPr sz="2900" spc="3" dirty="0">
                <a:latin typeface="Trebuchet MS"/>
                <a:cs typeface="Trebuchet MS"/>
              </a:rPr>
              <a:t>Nome da </a:t>
            </a:r>
            <a:endParaRPr lang="pt-BR" sz="2900" spc="3" dirty="0">
              <a:latin typeface="Trebuchet MS"/>
              <a:cs typeface="Trebuchet MS"/>
            </a:endParaRPr>
          </a:p>
          <a:p>
            <a:pPr marL="12700" algn="ctr">
              <a:lnSpc>
                <a:spcPts val="3215"/>
              </a:lnSpc>
            </a:pPr>
            <a:r>
              <a:rPr lang="pt-BR" sz="2900" spc="3" dirty="0" err="1">
                <a:latin typeface="Trebuchet MS"/>
                <a:cs typeface="Trebuchet MS"/>
              </a:rPr>
              <a:t>I</a:t>
            </a:r>
            <a:r>
              <a:rPr sz="2900" spc="3" dirty="0" err="1">
                <a:latin typeface="Trebuchet MS"/>
                <a:cs typeface="Trebuchet MS"/>
              </a:rPr>
              <a:t>nstituição</a:t>
            </a:r>
            <a:endParaRPr sz="2900" dirty="0">
              <a:latin typeface="Trebuchet MS"/>
              <a:cs typeface="Trebuchet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22162" y="3328409"/>
            <a:ext cx="4733420" cy="394191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marL="1733431" indent="-1720731">
              <a:lnSpc>
                <a:spcPts val="1510"/>
              </a:lnSpc>
            </a:pPr>
            <a:r>
              <a:rPr sz="1400" dirty="0">
                <a:latin typeface="Trebuchet MS"/>
                <a:cs typeface="Trebuchet MS"/>
              </a:rPr>
              <a:t>Escre</a:t>
            </a:r>
            <a:r>
              <a:rPr sz="1400" spc="-4" dirty="0">
                <a:latin typeface="Trebuchet MS"/>
                <a:cs typeface="Trebuchet MS"/>
              </a:rPr>
              <a:t>v</a:t>
            </a:r>
            <a:r>
              <a:rPr sz="1400" spc="0" dirty="0">
                <a:latin typeface="Trebuchet MS"/>
                <a:cs typeface="Trebuchet MS"/>
              </a:rPr>
              <a:t>er</a:t>
            </a:r>
            <a:r>
              <a:rPr sz="1400" spc="-48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o</a:t>
            </a:r>
            <a:r>
              <a:rPr sz="1400" spc="-7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nome</a:t>
            </a:r>
            <a:r>
              <a:rPr sz="1400" spc="-34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d</a:t>
            </a:r>
            <a:r>
              <a:rPr sz="1400" spc="-4" dirty="0">
                <a:latin typeface="Trebuchet MS"/>
                <a:cs typeface="Trebuchet MS"/>
              </a:rPr>
              <a:t>o</a:t>
            </a:r>
            <a:r>
              <a:rPr sz="1400" spc="0" dirty="0">
                <a:latin typeface="Trebuchet MS"/>
                <a:cs typeface="Trebuchet MS"/>
              </a:rPr>
              <a:t>s</a:t>
            </a:r>
            <a:r>
              <a:rPr sz="1400" spc="-20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inte</a:t>
            </a:r>
            <a:r>
              <a:rPr sz="1400" spc="-4" dirty="0">
                <a:latin typeface="Trebuchet MS"/>
                <a:cs typeface="Trebuchet MS"/>
              </a:rPr>
              <a:t>g</a:t>
            </a:r>
            <a:r>
              <a:rPr sz="1400" spc="0" dirty="0">
                <a:latin typeface="Trebuchet MS"/>
                <a:cs typeface="Trebuchet MS"/>
              </a:rPr>
              <a:t>rantes</a:t>
            </a:r>
            <a:r>
              <a:rPr sz="1400" spc="-70" dirty="0">
                <a:latin typeface="Trebuchet MS"/>
                <a:cs typeface="Trebuchet MS"/>
              </a:rPr>
              <a:t> </a:t>
            </a:r>
            <a:r>
              <a:rPr sz="1400" spc="-4" dirty="0">
                <a:latin typeface="Trebuchet MS"/>
                <a:cs typeface="Trebuchet MS"/>
              </a:rPr>
              <a:t>d</a:t>
            </a:r>
            <a:r>
              <a:rPr sz="1400" spc="0" dirty="0">
                <a:latin typeface="Trebuchet MS"/>
                <a:cs typeface="Trebuchet MS"/>
              </a:rPr>
              <a:t>a</a:t>
            </a:r>
            <a:r>
              <a:rPr sz="1400" spc="-15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equipe,</a:t>
            </a:r>
            <a:r>
              <a:rPr sz="1400" spc="-47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orientado</a:t>
            </a:r>
            <a:r>
              <a:rPr sz="1400" spc="-4" dirty="0">
                <a:latin typeface="Trebuchet MS"/>
                <a:cs typeface="Trebuchet MS"/>
              </a:rPr>
              <a:t>r</a:t>
            </a:r>
            <a:r>
              <a:rPr sz="1400" spc="0" dirty="0">
                <a:latin typeface="Trebuchet MS"/>
                <a:cs typeface="Trebuchet MS"/>
              </a:rPr>
              <a:t>es</a:t>
            </a:r>
            <a:r>
              <a:rPr sz="1400" spc="-79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e coor</a:t>
            </a:r>
            <a:r>
              <a:rPr sz="1400" spc="-4" dirty="0">
                <a:latin typeface="Trebuchet MS"/>
                <a:cs typeface="Trebuchet MS"/>
              </a:rPr>
              <a:t>i</a:t>
            </a:r>
            <a:r>
              <a:rPr sz="1400" spc="0" dirty="0">
                <a:latin typeface="Trebuchet MS"/>
                <a:cs typeface="Trebuchet MS"/>
              </a:rPr>
              <a:t>entador</a:t>
            </a:r>
            <a:r>
              <a:rPr sz="1400" spc="-9" dirty="0">
                <a:latin typeface="Trebuchet MS"/>
                <a:cs typeface="Trebuchet MS"/>
              </a:rPr>
              <a:t>e</a:t>
            </a:r>
            <a:r>
              <a:rPr sz="1400" spc="0" dirty="0">
                <a:latin typeface="Trebuchet MS"/>
                <a:cs typeface="Trebuchet MS"/>
              </a:rPr>
              <a:t>s.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999131" y="3754518"/>
            <a:ext cx="4277723" cy="943300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 algn="just">
              <a:lnSpc>
                <a:spcPts val="1540"/>
              </a:lnSpc>
            </a:pPr>
            <a:r>
              <a:rPr lang="pt-BR" sz="1400" spc="-4" dirty="0">
                <a:latin typeface="Trebuchet MS"/>
                <a:cs typeface="Trebuchet MS"/>
              </a:rPr>
              <a:t>Apresentar o projeto das armaduras em pelo menos uma vista, sendo essa frontal e pelo menos uma perspectiva. 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25418" y="6070656"/>
            <a:ext cx="5226678" cy="1653966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algn="just">
              <a:lnSpc>
                <a:spcPct val="150000"/>
              </a:lnSpc>
            </a:pPr>
            <a:r>
              <a:rPr sz="1400" spc="-5" dirty="0" err="1">
                <a:latin typeface="Trebuchet MS"/>
                <a:cs typeface="Trebuchet MS"/>
              </a:rPr>
              <a:t>Descrever</a:t>
            </a:r>
            <a:r>
              <a:rPr sz="1400" spc="-5" dirty="0">
                <a:latin typeface="Trebuchet MS"/>
                <a:cs typeface="Trebuchet MS"/>
              </a:rPr>
              <a:t> o </a:t>
            </a:r>
            <a:r>
              <a:rPr sz="1400" spc="-5" dirty="0" err="1">
                <a:latin typeface="Trebuchet MS"/>
                <a:cs typeface="Trebuchet MS"/>
              </a:rPr>
              <a:t>traço</a:t>
            </a:r>
            <a:r>
              <a:rPr sz="1400" spc="-5" dirty="0">
                <a:latin typeface="Trebuchet MS"/>
                <a:cs typeface="Trebuchet MS"/>
              </a:rPr>
              <a:t> do </a:t>
            </a:r>
            <a:r>
              <a:rPr sz="1400" spc="-5" dirty="0" err="1">
                <a:latin typeface="Trebuchet MS"/>
                <a:cs typeface="Trebuchet MS"/>
              </a:rPr>
              <a:t>concreto</a:t>
            </a:r>
            <a:r>
              <a:rPr lang="pt-BR" sz="1400" spc="-5" dirty="0">
                <a:latin typeface="Trebuchet MS"/>
                <a:cs typeface="Trebuchet MS"/>
              </a:rPr>
              <a:t> utilizado</a:t>
            </a:r>
            <a:r>
              <a:rPr sz="1400" spc="-5" dirty="0">
                <a:latin typeface="Trebuchet MS"/>
                <a:cs typeface="Trebuchet MS"/>
              </a:rPr>
              <a:t>, </a:t>
            </a:r>
            <a:r>
              <a:rPr lang="pt-BR" sz="1400" spc="-5" dirty="0">
                <a:latin typeface="Trebuchet MS"/>
                <a:cs typeface="Trebuchet MS"/>
              </a:rPr>
              <a:t>equipe que optar pelo APO TIPO III e houver 2 tipos de traços é necessário a especificação de cada traço e também</a:t>
            </a:r>
            <a:r>
              <a:rPr sz="1400" spc="-5" dirty="0">
                <a:latin typeface="Trebuchet MS"/>
                <a:cs typeface="Trebuchet MS"/>
              </a:rPr>
              <a:t> </a:t>
            </a:r>
            <a:r>
              <a:rPr lang="pt-BR" sz="1400" spc="-5" dirty="0">
                <a:latin typeface="Trebuchet MS"/>
                <a:cs typeface="Trebuchet MS"/>
              </a:rPr>
              <a:t>d</a:t>
            </a:r>
            <a:r>
              <a:rPr sz="1400" spc="-5" dirty="0">
                <a:latin typeface="Trebuchet MS"/>
                <a:cs typeface="Trebuchet MS"/>
              </a:rPr>
              <a:t>o </a:t>
            </a:r>
            <a:r>
              <a:rPr sz="1400" spc="-5" dirty="0" err="1">
                <a:latin typeface="Trebuchet MS"/>
                <a:cs typeface="Trebuchet MS"/>
              </a:rPr>
              <a:t>tipo</a:t>
            </a:r>
            <a:r>
              <a:rPr sz="1400" spc="-5" dirty="0">
                <a:latin typeface="Trebuchet MS"/>
                <a:cs typeface="Trebuchet MS"/>
              </a:rPr>
              <a:t> de </a:t>
            </a:r>
            <a:r>
              <a:rPr sz="1400" spc="-5" dirty="0" err="1">
                <a:latin typeface="Trebuchet MS"/>
                <a:cs typeface="Trebuchet MS"/>
              </a:rPr>
              <a:t>cimento</a:t>
            </a:r>
            <a:r>
              <a:rPr sz="1400" spc="-5" dirty="0">
                <a:latin typeface="Trebuchet MS"/>
                <a:cs typeface="Trebuchet MS"/>
              </a:rPr>
              <a:t>, </a:t>
            </a:r>
            <a:r>
              <a:rPr sz="1400" spc="-5" dirty="0" err="1">
                <a:latin typeface="Trebuchet MS"/>
                <a:cs typeface="Trebuchet MS"/>
              </a:rPr>
              <a:t>adições</a:t>
            </a:r>
            <a:r>
              <a:rPr lang="pt-BR" sz="1400" spc="-5" dirty="0">
                <a:latin typeface="Trebuchet MS"/>
                <a:cs typeface="Trebuchet MS"/>
              </a:rPr>
              <a:t>, </a:t>
            </a:r>
            <a:r>
              <a:rPr sz="1400" spc="-5" dirty="0" err="1">
                <a:latin typeface="Trebuchet MS"/>
                <a:cs typeface="Trebuchet MS"/>
              </a:rPr>
              <a:t>aditivos</a:t>
            </a:r>
            <a:r>
              <a:rPr lang="pt-BR" sz="1400" spc="-5" dirty="0">
                <a:latin typeface="Trebuchet MS"/>
                <a:cs typeface="Trebuchet MS"/>
              </a:rPr>
              <a:t> e fibras.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00192" y="11453752"/>
            <a:ext cx="5065664" cy="202703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 algn="just">
              <a:lnSpc>
                <a:spcPct val="150000"/>
              </a:lnSpc>
            </a:pPr>
            <a:r>
              <a:rPr sz="1400" spc="-5" dirty="0">
                <a:latin typeface="Trebuchet MS"/>
              </a:rPr>
              <a:t>Descrever o processo de </a:t>
            </a:r>
            <a:r>
              <a:rPr sz="1400" spc="-5" dirty="0" err="1">
                <a:latin typeface="Trebuchet MS"/>
              </a:rPr>
              <a:t>mistur</a:t>
            </a:r>
            <a:r>
              <a:rPr lang="pt-BR" sz="1400" spc="-5" dirty="0">
                <a:latin typeface="Trebuchet MS"/>
              </a:rPr>
              <a:t>a </a:t>
            </a:r>
            <a:r>
              <a:rPr sz="1400" spc="-5" dirty="0">
                <a:latin typeface="Trebuchet MS"/>
              </a:rPr>
              <a:t>dos Componentes do </a:t>
            </a:r>
            <a:r>
              <a:rPr sz="1400" spc="-5" dirty="0" err="1">
                <a:latin typeface="Trebuchet MS"/>
              </a:rPr>
              <a:t>concreto</a:t>
            </a:r>
            <a:r>
              <a:rPr lang="pt-BR" sz="1400" spc="-5" dirty="0">
                <a:latin typeface="Trebuchet MS"/>
              </a:rPr>
              <a:t> e de cura. Anexar foto (uma ou mais fotos, a critério da equipe)  </a:t>
            </a:r>
            <a:endParaRPr sz="1400" spc="-5" dirty="0">
              <a:latin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86506" y="14729546"/>
            <a:ext cx="5244745" cy="650815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 algn="just">
              <a:lnSpc>
                <a:spcPct val="150000"/>
              </a:lnSpc>
            </a:pPr>
            <a:r>
              <a:rPr sz="1400" spc="-4" dirty="0">
                <a:latin typeface="Trebuchet MS"/>
                <a:cs typeface="Trebuchet MS"/>
              </a:rPr>
              <a:t>Descrever o processo de </a:t>
            </a:r>
            <a:r>
              <a:rPr lang="pt-BR" sz="1400" spc="-4" dirty="0">
                <a:latin typeface="Trebuchet MS"/>
                <a:cs typeface="Trebuchet MS"/>
              </a:rPr>
              <a:t>elaboração da forma e</a:t>
            </a:r>
            <a:r>
              <a:rPr lang="pt-BR" sz="1400" spc="-5" dirty="0">
                <a:latin typeface="Trebuchet MS"/>
                <a:cs typeface="Trebuchet MS"/>
              </a:rPr>
              <a:t> anexar foto (uma ou mais fotos, a critério da equipe)</a:t>
            </a:r>
            <a:r>
              <a:rPr lang="pt-BR" sz="1400" spc="-4" dirty="0">
                <a:latin typeface="Trebuchet MS"/>
                <a:cs typeface="Trebuchet MS"/>
              </a:rPr>
              <a:t>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634642" y="14828019"/>
            <a:ext cx="5276700" cy="650815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algn="just">
              <a:lnSpc>
                <a:spcPct val="150000"/>
              </a:lnSpc>
            </a:pPr>
            <a:r>
              <a:rPr sz="1400" dirty="0">
                <a:latin typeface="Trebuchet MS"/>
                <a:cs typeface="Trebuchet MS"/>
              </a:rPr>
              <a:t>Uma</a:t>
            </a:r>
            <a:r>
              <a:rPr sz="1400" spc="-28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ú</a:t>
            </a:r>
            <a:r>
              <a:rPr sz="1400" spc="4" dirty="0">
                <a:latin typeface="Trebuchet MS"/>
                <a:cs typeface="Trebuchet MS"/>
              </a:rPr>
              <a:t>n</a:t>
            </a:r>
            <a:r>
              <a:rPr sz="1400" spc="0" dirty="0">
                <a:latin typeface="Trebuchet MS"/>
                <a:cs typeface="Trebuchet MS"/>
              </a:rPr>
              <a:t>ica</a:t>
            </a:r>
            <a:r>
              <a:rPr sz="1400" spc="-43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foto</a:t>
            </a:r>
            <a:r>
              <a:rPr sz="1400" spc="-30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da</a:t>
            </a:r>
            <a:r>
              <a:rPr sz="1400" spc="-15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equip</a:t>
            </a:r>
            <a:r>
              <a:rPr sz="1400" spc="-4" dirty="0">
                <a:latin typeface="Trebuchet MS"/>
                <a:cs typeface="Trebuchet MS"/>
              </a:rPr>
              <a:t>e</a:t>
            </a:r>
            <a:r>
              <a:rPr sz="1400" spc="0" dirty="0">
                <a:latin typeface="Trebuchet MS"/>
                <a:cs typeface="Trebuchet MS"/>
              </a:rPr>
              <a:t>,</a:t>
            </a:r>
            <a:r>
              <a:rPr sz="1400" spc="-47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onde</a:t>
            </a:r>
            <a:r>
              <a:rPr sz="1400" spc="-30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apareçam</a:t>
            </a:r>
            <a:r>
              <a:rPr sz="1400" spc="-61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todos</a:t>
            </a:r>
            <a:r>
              <a:rPr sz="1400" spc="-33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ou</a:t>
            </a:r>
            <a:r>
              <a:rPr sz="1400" spc="-15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a</a:t>
            </a:r>
            <a:r>
              <a:rPr sz="1400" spc="-7" dirty="0">
                <a:latin typeface="Trebuchet MS"/>
                <a:cs typeface="Trebuchet MS"/>
              </a:rPr>
              <a:t> </a:t>
            </a:r>
            <a:r>
              <a:rPr sz="1400" spc="0" dirty="0" err="1">
                <a:latin typeface="Trebuchet MS"/>
                <a:cs typeface="Trebuchet MS"/>
              </a:rPr>
              <a:t>maior</a:t>
            </a:r>
            <a:r>
              <a:rPr sz="1400" spc="-4" dirty="0" err="1">
                <a:latin typeface="Trebuchet MS"/>
                <a:cs typeface="Trebuchet MS"/>
              </a:rPr>
              <a:t>i</a:t>
            </a:r>
            <a:r>
              <a:rPr sz="1400" spc="0" dirty="0" err="1">
                <a:latin typeface="Trebuchet MS"/>
                <a:cs typeface="Trebuchet MS"/>
              </a:rPr>
              <a:t>a</a:t>
            </a:r>
            <a:r>
              <a:rPr sz="1400" spc="-57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dos</a:t>
            </a:r>
            <a:r>
              <a:rPr lang="pt-BR" sz="1400" spc="0" dirty="0">
                <a:latin typeface="Trebuchet MS"/>
                <a:cs typeface="Trebuchet MS"/>
              </a:rPr>
              <a:t> </a:t>
            </a:r>
            <a:r>
              <a:rPr sz="1400" spc="0" dirty="0" err="1">
                <a:latin typeface="Trebuchet MS"/>
                <a:cs typeface="Trebuchet MS"/>
              </a:rPr>
              <a:t>componentes</a:t>
            </a:r>
            <a:r>
              <a:rPr sz="1400" spc="0" dirty="0">
                <a:latin typeface="Trebuchet MS"/>
                <a:cs typeface="Trebuchet MS"/>
              </a:rPr>
              <a:t>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0836" y="18125325"/>
            <a:ext cx="5524777" cy="863292"/>
          </a:xfrm>
          <a:prstGeom prst="rect">
            <a:avLst/>
          </a:prstGeom>
        </p:spPr>
        <p:txBody>
          <a:bodyPr wrap="square" lIns="0" tIns="15843" rIns="0" bIns="0" rtlCol="0">
            <a:noAutofit/>
          </a:bodyPr>
          <a:lstStyle/>
          <a:p>
            <a:pPr marL="12700">
              <a:lnSpc>
                <a:spcPts val="2495"/>
              </a:lnSpc>
            </a:pPr>
            <a:r>
              <a:rPr sz="2350" b="1" spc="6" dirty="0">
                <a:latin typeface="Trebuchet MS"/>
                <a:cs typeface="Trebuchet MS"/>
              </a:rPr>
              <a:t>Apoiadores e </a:t>
            </a:r>
            <a:r>
              <a:rPr sz="2350" b="1" spc="6" dirty="0" err="1">
                <a:latin typeface="Trebuchet MS"/>
                <a:cs typeface="Trebuchet MS"/>
              </a:rPr>
              <a:t>Patrocinadores</a:t>
            </a:r>
            <a:r>
              <a:rPr lang="pt-BR" sz="2350" b="1" spc="6" dirty="0">
                <a:latin typeface="Trebuchet MS"/>
                <a:cs typeface="Trebuchet MS"/>
              </a:rPr>
              <a:t> </a:t>
            </a:r>
            <a:r>
              <a:rPr sz="2200" b="1" spc="6" dirty="0">
                <a:latin typeface="Trebuchet MS"/>
                <a:cs typeface="Trebuchet MS"/>
              </a:rPr>
              <a:t>(</a:t>
            </a:r>
            <a:r>
              <a:rPr sz="2200" b="1" spc="6" dirty="0" err="1">
                <a:latin typeface="Trebuchet MS"/>
                <a:cs typeface="Trebuchet MS"/>
              </a:rPr>
              <a:t>Opcional</a:t>
            </a:r>
            <a:r>
              <a:rPr sz="2200" b="1" spc="6" dirty="0">
                <a:latin typeface="Trebuchet MS"/>
                <a:cs typeface="Trebuchet MS"/>
              </a:rPr>
              <a:t>)</a:t>
            </a:r>
            <a:endParaRPr sz="2200" dirty="0">
              <a:latin typeface="Trebuchet MS"/>
              <a:cs typeface="Trebuchet MS"/>
            </a:endParaRPr>
          </a:p>
          <a:p>
            <a:pPr marL="12700" marR="44361">
              <a:lnSpc>
                <a:spcPct val="96761"/>
              </a:lnSpc>
              <a:spcBef>
                <a:spcPts val="555"/>
              </a:spcBef>
            </a:pPr>
            <a:r>
              <a:rPr sz="2350" spc="9" dirty="0">
                <a:latin typeface="Trebuchet MS"/>
                <a:cs typeface="Trebuchet MS"/>
              </a:rPr>
              <a:t>(Inserir símbolo dos apoiadores)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20383" y="13435777"/>
            <a:ext cx="4999391" cy="444677"/>
          </a:xfrm>
          <a:prstGeom prst="rect">
            <a:avLst/>
          </a:prstGeom>
        </p:spPr>
        <p:txBody>
          <a:bodyPr wrap="square" lIns="0" tIns="59690" rIns="0" bIns="0" rtlCol="0">
            <a:noAutofit/>
          </a:bodyPr>
          <a:lstStyle/>
          <a:p>
            <a:pPr marL="2038695">
              <a:lnSpc>
                <a:spcPct val="96761"/>
              </a:lnSpc>
            </a:pPr>
            <a:r>
              <a:rPr sz="2350" spc="-7" dirty="0">
                <a:solidFill>
                  <a:srgbClr val="FFFFFF"/>
                </a:solidFill>
                <a:latin typeface="Trebuchet MS"/>
                <a:cs typeface="Trebuchet MS"/>
              </a:rPr>
              <a:t>FOTO DA EQUIPE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0" y="5381057"/>
            <a:ext cx="6179384" cy="443968"/>
          </a:xfrm>
          <a:prstGeom prst="rect">
            <a:avLst/>
          </a:prstGeom>
        </p:spPr>
        <p:txBody>
          <a:bodyPr wrap="square" lIns="0" tIns="1561" rIns="0" bIns="0" rtlCol="0">
            <a:noAutofit/>
          </a:bodyPr>
          <a:lstStyle/>
          <a:p>
            <a:pPr algn="ctr">
              <a:lnSpc>
                <a:spcPct val="96761"/>
              </a:lnSpc>
            </a:pPr>
            <a:r>
              <a:rPr sz="2350" spc="7" dirty="0">
                <a:solidFill>
                  <a:srgbClr val="FFFFFF"/>
                </a:solidFill>
                <a:latin typeface="Trebuchet MS"/>
                <a:cs typeface="Trebuchet MS"/>
              </a:rPr>
              <a:t>TRAÇO</a:t>
            </a:r>
            <a:r>
              <a:rPr lang="pt-BR" sz="2350" spc="7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350" spc="7" dirty="0">
                <a:solidFill>
                  <a:srgbClr val="FFFFFF"/>
                </a:solidFill>
                <a:latin typeface="Trebuchet MS"/>
                <a:cs typeface="Trebuchet MS"/>
              </a:rPr>
              <a:t>DO CONCRETO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36823" y="2095733"/>
            <a:ext cx="6150307" cy="443968"/>
          </a:xfrm>
          <a:prstGeom prst="rect">
            <a:avLst/>
          </a:prstGeom>
        </p:spPr>
        <p:txBody>
          <a:bodyPr wrap="square" lIns="0" tIns="45085" rIns="0" bIns="0" rtlCol="0"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350" spc="5" dirty="0">
                <a:solidFill>
                  <a:srgbClr val="FFFFFF"/>
                </a:solidFill>
                <a:latin typeface="Trebuchet MS"/>
                <a:cs typeface="Trebuchet MS"/>
              </a:rPr>
              <a:t>PROJETO DAS ARMADURAS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839702"/>
            <a:ext cx="13399187" cy="2425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8" name="object 37"/>
          <p:cNvSpPr txBox="1"/>
          <p:nvPr/>
        </p:nvSpPr>
        <p:spPr>
          <a:xfrm>
            <a:off x="8147578" y="436248"/>
            <a:ext cx="1672501" cy="1319370"/>
          </a:xfrm>
          <a:prstGeom prst="rect">
            <a:avLst/>
          </a:prstGeom>
        </p:spPr>
        <p:txBody>
          <a:bodyPr wrap="square" lIns="0" tIns="19812" rIns="0" bIns="0" rtlCol="0">
            <a:noAutofit/>
          </a:bodyPr>
          <a:lstStyle/>
          <a:p>
            <a:pPr marL="407337" marR="437017" algn="ctr"/>
            <a:r>
              <a:rPr sz="2900" spc="-6" dirty="0">
                <a:latin typeface="Calibri"/>
                <a:cs typeface="Calibri"/>
              </a:rPr>
              <a:t>Logo</a:t>
            </a:r>
            <a:endParaRPr sz="2900" dirty="0">
              <a:latin typeface="Calibri"/>
              <a:cs typeface="Calibri"/>
            </a:endParaRPr>
          </a:p>
          <a:p>
            <a:pPr algn="ctr">
              <a:spcBef>
                <a:spcPts val="537"/>
              </a:spcBef>
            </a:pPr>
            <a:r>
              <a:rPr lang="pt-BR" sz="2900" spc="2" dirty="0">
                <a:latin typeface="Calibri"/>
                <a:cs typeface="Calibri"/>
              </a:rPr>
              <a:t>Equipe</a:t>
            </a:r>
          </a:p>
          <a:p>
            <a:pPr algn="ctr">
              <a:spcBef>
                <a:spcPts val="537"/>
              </a:spcBef>
            </a:pPr>
            <a:r>
              <a:rPr lang="pt-BR" sz="2000" spc="2" dirty="0">
                <a:solidFill>
                  <a:srgbClr val="FF0000"/>
                </a:solidFill>
                <a:latin typeface="Calibri"/>
                <a:cs typeface="Calibri"/>
              </a:rPr>
              <a:t>(opcional)</a:t>
            </a:r>
            <a:endParaRPr sz="20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70" name="object 26"/>
          <p:cNvSpPr txBox="1"/>
          <p:nvPr/>
        </p:nvSpPr>
        <p:spPr>
          <a:xfrm>
            <a:off x="470636" y="19109827"/>
            <a:ext cx="5524777" cy="703540"/>
          </a:xfrm>
          <a:prstGeom prst="rect">
            <a:avLst/>
          </a:prstGeom>
        </p:spPr>
        <p:txBody>
          <a:bodyPr wrap="square" lIns="0" tIns="15843" rIns="0" bIns="0" rtlCol="0">
            <a:noAutofit/>
          </a:bodyPr>
          <a:lstStyle/>
          <a:p>
            <a:pPr marL="12700">
              <a:lnSpc>
                <a:spcPts val="2495"/>
              </a:lnSpc>
            </a:pPr>
            <a:r>
              <a:rPr lang="pt-BR" sz="2350" b="1" i="1" spc="-21" dirty="0">
                <a:solidFill>
                  <a:srgbClr val="FF0000"/>
                </a:solidFill>
                <a:latin typeface="Trebuchet MS"/>
                <a:cs typeface="Trebuchet MS"/>
              </a:rPr>
              <a:t>NOTA¹: </a:t>
            </a:r>
            <a:r>
              <a:rPr lang="pt-BR" sz="2350" i="1" spc="-21" dirty="0">
                <a:solidFill>
                  <a:srgbClr val="FF0000"/>
                </a:solidFill>
                <a:latin typeface="Trebuchet MS"/>
                <a:cs typeface="Trebuchet MS"/>
              </a:rPr>
              <a:t>O símbolo do IBRACON deve permanecer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71" name="object 26"/>
          <p:cNvSpPr txBox="1"/>
          <p:nvPr/>
        </p:nvSpPr>
        <p:spPr>
          <a:xfrm>
            <a:off x="5991402" y="18427029"/>
            <a:ext cx="5524777" cy="1365596"/>
          </a:xfrm>
          <a:prstGeom prst="rect">
            <a:avLst/>
          </a:prstGeom>
        </p:spPr>
        <p:txBody>
          <a:bodyPr wrap="square" lIns="0" tIns="15843" rIns="0" bIns="0" rtlCol="0">
            <a:noAutofit/>
          </a:bodyPr>
          <a:lstStyle/>
          <a:p>
            <a:pPr marL="12700">
              <a:lnSpc>
                <a:spcPts val="2495"/>
              </a:lnSpc>
            </a:pPr>
            <a:r>
              <a:rPr lang="pt-BR" sz="2350" b="1" i="1" spc="-21" dirty="0">
                <a:solidFill>
                  <a:srgbClr val="FF0000"/>
                </a:solidFill>
                <a:latin typeface="Trebuchet MS"/>
                <a:cs typeface="Trebuchet MS"/>
              </a:rPr>
              <a:t>NOTA²: </a:t>
            </a:r>
            <a:r>
              <a:rPr lang="pt-BR" sz="2350" i="1" spc="-21" dirty="0">
                <a:solidFill>
                  <a:srgbClr val="FF0000"/>
                </a:solidFill>
                <a:latin typeface="Trebuchet MS"/>
                <a:cs typeface="Trebuchet MS"/>
              </a:rPr>
              <a:t>O tamanho dos espaços utilizados para as descrições acima podem ser ajustados de acordo com a necessidade.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73" name="object 64"/>
          <p:cNvSpPr/>
          <p:nvPr/>
        </p:nvSpPr>
        <p:spPr>
          <a:xfrm>
            <a:off x="7202007" y="7600471"/>
            <a:ext cx="6209194" cy="443968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12"/>
          <p:cNvSpPr txBox="1"/>
          <p:nvPr/>
        </p:nvSpPr>
        <p:spPr>
          <a:xfrm>
            <a:off x="7417222" y="7545517"/>
            <a:ext cx="5382259" cy="443968"/>
          </a:xfrm>
          <a:prstGeom prst="rect">
            <a:avLst/>
          </a:prstGeom>
        </p:spPr>
        <p:txBody>
          <a:bodyPr wrap="square" lIns="0" tIns="4995" rIns="0" bIns="0" rtlCol="0">
            <a:noAutofit/>
          </a:bodyPr>
          <a:lstStyle/>
          <a:p>
            <a:pPr>
              <a:lnSpc>
                <a:spcPts val="650"/>
              </a:lnSpc>
            </a:pPr>
            <a:endParaRPr sz="650" dirty="0"/>
          </a:p>
          <a:p>
            <a:pPr marL="1006257">
              <a:lnSpc>
                <a:spcPct val="96761"/>
              </a:lnSpc>
            </a:pPr>
            <a:r>
              <a:rPr sz="2350" spc="5" dirty="0">
                <a:solidFill>
                  <a:srgbClr val="FFFFFF"/>
                </a:solidFill>
                <a:latin typeface="Trebuchet MS"/>
                <a:cs typeface="Trebuchet MS"/>
              </a:rPr>
              <a:t>DESAFIOS E LIÇÕES APRENDIDAS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80" name="object 27"/>
          <p:cNvSpPr txBox="1"/>
          <p:nvPr/>
        </p:nvSpPr>
        <p:spPr>
          <a:xfrm>
            <a:off x="7646605" y="9056836"/>
            <a:ext cx="5319263" cy="202703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>
              <a:lnSpc>
                <a:spcPts val="1540"/>
              </a:lnSpc>
            </a:pPr>
            <a:r>
              <a:rPr sz="1400" spc="-5" dirty="0">
                <a:latin typeface="Trebuchet MS"/>
                <a:cs typeface="Trebuchet MS"/>
              </a:rPr>
              <a:t>Descrever os desafios enfrentados e lições aprendidas pela equipe</a:t>
            </a:r>
            <a:endParaRPr sz="1400" dirty="0">
              <a:latin typeface="Trebuchet MS"/>
              <a:cs typeface="Trebuchet MS"/>
            </a:endParaRPr>
          </a:p>
        </p:txBody>
      </p:sp>
      <p:graphicFrame>
        <p:nvGraphicFramePr>
          <p:cNvPr id="56" name="Tabela 9">
            <a:extLst>
              <a:ext uri="{FF2B5EF4-FFF2-40B4-BE49-F238E27FC236}">
                <a16:creationId xmlns:a16="http://schemas.microsoft.com/office/drawing/2014/main" id="{F0FF1D93-E9F3-494C-8AE0-590C386B1B5A}"/>
              </a:ext>
            </a:extLst>
          </p:cNvPr>
          <p:cNvGraphicFramePr>
            <a:graphicFrameLocks noGrp="1"/>
          </p:cNvGraphicFramePr>
          <p:nvPr/>
        </p:nvGraphicFramePr>
        <p:xfrm>
          <a:off x="273955" y="7602669"/>
          <a:ext cx="5798538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4505">
                  <a:extLst>
                    <a:ext uri="{9D8B030D-6E8A-4147-A177-3AD203B41FA5}">
                      <a16:colId xmlns:a16="http://schemas.microsoft.com/office/drawing/2014/main" val="228426278"/>
                    </a:ext>
                  </a:extLst>
                </a:gridCol>
                <a:gridCol w="2091308">
                  <a:extLst>
                    <a:ext uri="{9D8B030D-6E8A-4147-A177-3AD203B41FA5}">
                      <a16:colId xmlns:a16="http://schemas.microsoft.com/office/drawing/2014/main" val="845371693"/>
                    </a:ext>
                  </a:extLst>
                </a:gridCol>
                <a:gridCol w="1922725">
                  <a:extLst>
                    <a:ext uri="{9D8B030D-6E8A-4147-A177-3AD203B41FA5}">
                      <a16:colId xmlns:a16="http://schemas.microsoft.com/office/drawing/2014/main" val="1244516181"/>
                    </a:ext>
                  </a:extLst>
                </a:gridCol>
              </a:tblGrid>
              <a:tr h="243946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Materiais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Relação em Massa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Consumo (kg/m³)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466800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099458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786276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25558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616649"/>
                  </a:ext>
                </a:extLst>
              </a:tr>
            </a:tbl>
          </a:graphicData>
        </a:graphic>
      </p:graphicFrame>
      <p:sp>
        <p:nvSpPr>
          <p:cNvPr id="57" name="object 33">
            <a:extLst>
              <a:ext uri="{FF2B5EF4-FFF2-40B4-BE49-F238E27FC236}">
                <a16:creationId xmlns:a16="http://schemas.microsoft.com/office/drawing/2014/main" id="{1734C2C4-49B1-4328-8B88-B3E0822B8E81}"/>
              </a:ext>
            </a:extLst>
          </p:cNvPr>
          <p:cNvSpPr txBox="1"/>
          <p:nvPr/>
        </p:nvSpPr>
        <p:spPr>
          <a:xfrm>
            <a:off x="958257" y="9411397"/>
            <a:ext cx="3398146" cy="272706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algn="ctr">
              <a:lnSpc>
                <a:spcPts val="1510"/>
              </a:lnSpc>
            </a:pPr>
            <a:r>
              <a:rPr lang="pt-BR" sz="1200" spc="-5" dirty="0">
                <a:latin typeface="Trebuchet MS"/>
                <a:cs typeface="Trebuchet MS"/>
              </a:rPr>
              <a:t>                 </a:t>
            </a:r>
            <a:r>
              <a:rPr lang="pt-BR" sz="1200" i="1" spc="-5" dirty="0">
                <a:latin typeface="Trebuchet MS"/>
                <a:cs typeface="Trebuchet MS"/>
              </a:rPr>
              <a:t>Tabela 1 – Traço Unitário do Concreto</a:t>
            </a:r>
          </a:p>
          <a:p>
            <a:pPr algn="ctr">
              <a:lnSpc>
                <a:spcPts val="1510"/>
              </a:lnSpc>
            </a:pPr>
            <a:endParaRPr sz="1200" dirty="0">
              <a:latin typeface="Trebuchet MS"/>
              <a:cs typeface="Trebuchet M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6CA07D2-A3B3-6A91-7418-E9A4A7F19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079" y="354107"/>
            <a:ext cx="3420655" cy="1294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Imagem 52">
            <a:extLst>
              <a:ext uri="{FF2B5EF4-FFF2-40B4-BE49-F238E27FC236}">
                <a16:creationId xmlns:a16="http://schemas.microsoft.com/office/drawing/2014/main" id="{C2D69D9A-1FCB-C53B-EFBF-8E7211D0B97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308" b="27615"/>
          <a:stretch/>
        </p:blipFill>
        <p:spPr>
          <a:xfrm>
            <a:off x="11126482" y="18550184"/>
            <a:ext cx="2114252" cy="1037608"/>
          </a:xfrm>
          <a:prstGeom prst="rect">
            <a:avLst/>
          </a:prstGeom>
        </p:spPr>
      </p:pic>
      <p:sp>
        <p:nvSpPr>
          <p:cNvPr id="64" name="object 8">
            <a:extLst>
              <a:ext uri="{FF2B5EF4-FFF2-40B4-BE49-F238E27FC236}">
                <a16:creationId xmlns:a16="http://schemas.microsoft.com/office/drawing/2014/main" id="{D8559461-3FF4-0721-A36F-E89C91F6F6F2}"/>
              </a:ext>
            </a:extLst>
          </p:cNvPr>
          <p:cNvSpPr txBox="1"/>
          <p:nvPr/>
        </p:nvSpPr>
        <p:spPr>
          <a:xfrm>
            <a:off x="27214" y="10131700"/>
            <a:ext cx="6179384" cy="443968"/>
          </a:xfrm>
          <a:prstGeom prst="rect">
            <a:avLst/>
          </a:prstGeom>
        </p:spPr>
        <p:txBody>
          <a:bodyPr wrap="square" lIns="0" tIns="55244" rIns="0" bIns="0" rtlCol="0">
            <a:noAutofit/>
          </a:bodyPr>
          <a:lstStyle/>
          <a:p>
            <a:pPr algn="ctr"/>
            <a:r>
              <a:rPr sz="2350" spc="10" dirty="0">
                <a:solidFill>
                  <a:srgbClr val="FFFFFF"/>
                </a:solidFill>
                <a:latin typeface="Trebuchet MS"/>
                <a:cs typeface="Trebuchet MS"/>
              </a:rPr>
              <a:t>PROCESSO DE MISTURA</a:t>
            </a:r>
            <a:r>
              <a:rPr lang="pt-BR" sz="2350" spc="10" dirty="0">
                <a:solidFill>
                  <a:srgbClr val="FFFFFF"/>
                </a:solidFill>
                <a:latin typeface="Trebuchet MS"/>
                <a:cs typeface="Trebuchet MS"/>
              </a:rPr>
              <a:t> E DE CURA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65" name="object 10">
            <a:extLst>
              <a:ext uri="{FF2B5EF4-FFF2-40B4-BE49-F238E27FC236}">
                <a16:creationId xmlns:a16="http://schemas.microsoft.com/office/drawing/2014/main" id="{C2645BC5-5CC1-1ACF-9475-EB65DE0804BA}"/>
              </a:ext>
            </a:extLst>
          </p:cNvPr>
          <p:cNvSpPr txBox="1"/>
          <p:nvPr/>
        </p:nvSpPr>
        <p:spPr>
          <a:xfrm>
            <a:off x="-68128" y="13450113"/>
            <a:ext cx="6179384" cy="444677"/>
          </a:xfrm>
          <a:prstGeom prst="rect">
            <a:avLst/>
          </a:prstGeom>
        </p:spPr>
        <p:txBody>
          <a:bodyPr wrap="square" lIns="0" tIns="61594" rIns="0" bIns="0" rtlCol="0">
            <a:noAutofit/>
          </a:bodyPr>
          <a:lstStyle/>
          <a:p>
            <a:pPr algn="ctr">
              <a:lnSpc>
                <a:spcPct val="96761"/>
              </a:lnSpc>
            </a:pPr>
            <a:r>
              <a:rPr sz="2350" spc="10" dirty="0">
                <a:solidFill>
                  <a:srgbClr val="FFFFFF"/>
                </a:solidFill>
                <a:latin typeface="Trebuchet MS"/>
                <a:cs typeface="Trebuchet MS"/>
              </a:rPr>
              <a:t>PROCESSO DE </a:t>
            </a:r>
            <a:r>
              <a:rPr lang="pt-BR" sz="2350" spc="10" dirty="0">
                <a:solidFill>
                  <a:srgbClr val="FFFFFF"/>
                </a:solidFill>
                <a:latin typeface="Trebuchet MS"/>
                <a:cs typeface="Trebuchet MS"/>
              </a:rPr>
              <a:t>ELABORAÇÃO DA FORMA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69" name="object 4">
            <a:extLst>
              <a:ext uri="{FF2B5EF4-FFF2-40B4-BE49-F238E27FC236}">
                <a16:creationId xmlns:a16="http://schemas.microsoft.com/office/drawing/2014/main" id="{82AD7D7D-D815-1773-A63C-138FCEC7BADA}"/>
              </a:ext>
            </a:extLst>
          </p:cNvPr>
          <p:cNvSpPr txBox="1"/>
          <p:nvPr/>
        </p:nvSpPr>
        <p:spPr>
          <a:xfrm>
            <a:off x="-69919" y="2174927"/>
            <a:ext cx="5454497" cy="443968"/>
          </a:xfrm>
          <a:prstGeom prst="rect">
            <a:avLst/>
          </a:prstGeom>
        </p:spPr>
        <p:txBody>
          <a:bodyPr wrap="square" lIns="0" tIns="34925" rIns="0" bIns="0" rtlCol="0">
            <a:noAutofit/>
          </a:bodyPr>
          <a:lstStyle/>
          <a:p>
            <a:pPr marL="1452352">
              <a:lnSpc>
                <a:spcPct val="96761"/>
              </a:lnSpc>
            </a:pPr>
            <a:r>
              <a:rPr sz="2350" spc="4" dirty="0">
                <a:solidFill>
                  <a:srgbClr val="FFFFFF"/>
                </a:solidFill>
                <a:latin typeface="Trebuchet MS"/>
                <a:cs typeface="Trebuchet MS"/>
              </a:rPr>
              <a:t>INTEGRANTES DA EQUIPE</a:t>
            </a:r>
            <a:endParaRPr sz="2350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795734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247</Words>
  <Application>Microsoft Office PowerPoint</Application>
  <PresentationFormat>Personalizar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Rodrigo</dc:creator>
  <cp:lastModifiedBy>Jessica Andrade Dantas</cp:lastModifiedBy>
  <cp:revision>11</cp:revision>
  <cp:lastPrinted>2020-03-10T22:53:58Z</cp:lastPrinted>
  <dcterms:modified xsi:type="dcterms:W3CDTF">2022-08-03T01:02:23Z</dcterms:modified>
</cp:coreProperties>
</file>