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3411200" cy="20104100"/>
  <p:notesSz cx="13411200" cy="201041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Estilo Claro 2 - Ênfase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>
      <p:cViewPr>
        <p:scale>
          <a:sx n="50" d="100"/>
          <a:sy n="50" d="100"/>
        </p:scale>
        <p:origin x="1104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object 46"/>
          <p:cNvSpPr/>
          <p:nvPr/>
        </p:nvSpPr>
        <p:spPr>
          <a:xfrm>
            <a:off x="381557" y="2063099"/>
            <a:ext cx="12609122" cy="43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01415" y="2076579"/>
            <a:ext cx="12568874" cy="0"/>
          </a:xfrm>
          <a:custGeom>
            <a:avLst/>
            <a:gdLst/>
            <a:ahLst/>
            <a:cxnLst/>
            <a:rect l="l" t="t" r="r" b="b"/>
            <a:pathLst>
              <a:path w="12568874">
                <a:moveTo>
                  <a:pt x="0" y="0"/>
                </a:moveTo>
                <a:lnTo>
                  <a:pt x="12568874" y="0"/>
                </a:lnTo>
              </a:path>
            </a:pathLst>
          </a:custGeom>
          <a:ln w="567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0" y="1839702"/>
            <a:ext cx="13399187" cy="248225"/>
          </a:xfrm>
          <a:custGeom>
            <a:avLst/>
            <a:gdLst/>
            <a:ahLst/>
            <a:cxnLst/>
            <a:rect l="l" t="t" r="r" b="b"/>
            <a:pathLst>
              <a:path w="13399187" h="248225">
                <a:moveTo>
                  <a:pt x="13399187" y="248225"/>
                </a:moveTo>
                <a:lnTo>
                  <a:pt x="13399187" y="0"/>
                </a:lnTo>
                <a:lnTo>
                  <a:pt x="0" y="0"/>
                </a:lnTo>
                <a:lnTo>
                  <a:pt x="0" y="248225"/>
                </a:lnTo>
                <a:lnTo>
                  <a:pt x="13399187" y="248225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0" y="1839702"/>
            <a:ext cx="13399187" cy="248225"/>
          </a:xfrm>
          <a:custGeom>
            <a:avLst/>
            <a:gdLst/>
            <a:ahLst/>
            <a:cxnLst/>
            <a:rect l="l" t="t" r="r" b="b"/>
            <a:pathLst>
              <a:path w="13399187" h="248225">
                <a:moveTo>
                  <a:pt x="13399187" y="248225"/>
                </a:moveTo>
                <a:lnTo>
                  <a:pt x="0" y="248225"/>
                </a:lnTo>
                <a:lnTo>
                  <a:pt x="0" y="0"/>
                </a:lnTo>
                <a:lnTo>
                  <a:pt x="13399187" y="0"/>
                </a:lnTo>
                <a:lnTo>
                  <a:pt x="13399187" y="248225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81557" y="17881892"/>
            <a:ext cx="12609122" cy="4332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0" y="17824450"/>
            <a:ext cx="13402733" cy="248934"/>
          </a:xfrm>
          <a:custGeom>
            <a:avLst/>
            <a:gdLst/>
            <a:ahLst/>
            <a:cxnLst/>
            <a:rect l="l" t="t" r="r" b="b"/>
            <a:pathLst>
              <a:path w="13402733" h="248934">
                <a:moveTo>
                  <a:pt x="0" y="248934"/>
                </a:moveTo>
                <a:lnTo>
                  <a:pt x="13402733" y="248934"/>
                </a:lnTo>
                <a:lnTo>
                  <a:pt x="13402733" y="0"/>
                </a:lnTo>
                <a:lnTo>
                  <a:pt x="0" y="0"/>
                </a:lnTo>
                <a:lnTo>
                  <a:pt x="0" y="248934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0" y="17824450"/>
            <a:ext cx="13402733" cy="248934"/>
          </a:xfrm>
          <a:custGeom>
            <a:avLst/>
            <a:gdLst/>
            <a:ahLst/>
            <a:cxnLst/>
            <a:rect l="l" t="t" r="r" b="b"/>
            <a:pathLst>
              <a:path w="13402733" h="248934">
                <a:moveTo>
                  <a:pt x="0" y="248934"/>
                </a:moveTo>
                <a:lnTo>
                  <a:pt x="13402733" y="248934"/>
                </a:lnTo>
                <a:lnTo>
                  <a:pt x="13402733" y="0"/>
                </a:lnTo>
                <a:lnTo>
                  <a:pt x="0" y="0"/>
                </a:lnTo>
                <a:lnTo>
                  <a:pt x="0" y="248934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0052404" y="336167"/>
            <a:ext cx="3350328" cy="141701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1700618" y="18241703"/>
            <a:ext cx="1152473" cy="14985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13402733" cy="243969"/>
          </a:xfrm>
          <a:custGeom>
            <a:avLst/>
            <a:gdLst/>
            <a:ahLst/>
            <a:cxnLst/>
            <a:rect l="l" t="t" r="r" b="b"/>
            <a:pathLst>
              <a:path w="13402733" h="243969">
                <a:moveTo>
                  <a:pt x="13402733" y="243969"/>
                </a:moveTo>
                <a:lnTo>
                  <a:pt x="13402733" y="0"/>
                </a:lnTo>
                <a:lnTo>
                  <a:pt x="0" y="0"/>
                </a:lnTo>
                <a:lnTo>
                  <a:pt x="0" y="243969"/>
                </a:lnTo>
                <a:lnTo>
                  <a:pt x="13402733" y="243969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0" y="0"/>
            <a:ext cx="13402733" cy="243969"/>
          </a:xfrm>
          <a:custGeom>
            <a:avLst/>
            <a:gdLst/>
            <a:ahLst/>
            <a:cxnLst/>
            <a:rect l="l" t="t" r="r" b="b"/>
            <a:pathLst>
              <a:path w="13402733" h="243969">
                <a:moveTo>
                  <a:pt x="13402733" y="243969"/>
                </a:moveTo>
                <a:lnTo>
                  <a:pt x="0" y="243969"/>
                </a:lnTo>
                <a:lnTo>
                  <a:pt x="0" y="0"/>
                </a:lnTo>
                <a:lnTo>
                  <a:pt x="13402733" y="0"/>
                </a:lnTo>
                <a:lnTo>
                  <a:pt x="13402733" y="243969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65719" y="527050"/>
            <a:ext cx="2602061" cy="504133"/>
          </a:xfrm>
          <a:prstGeom prst="rect">
            <a:avLst/>
          </a:prstGeom>
        </p:spPr>
        <p:txBody>
          <a:bodyPr wrap="square" lIns="0" tIns="18923" rIns="0" bIns="0" rtlCol="0">
            <a:noAutofit/>
          </a:bodyPr>
          <a:lstStyle/>
          <a:p>
            <a:pPr algn="ctr">
              <a:lnSpc>
                <a:spcPts val="2980"/>
              </a:lnSpc>
            </a:pPr>
            <a:r>
              <a:rPr lang="pt-BR" sz="2700" spc="-15" dirty="0">
                <a:latin typeface="Trebuchet MS"/>
                <a:cs typeface="Trebuchet MS"/>
              </a:rPr>
              <a:t>17</a:t>
            </a:r>
            <a:r>
              <a:rPr sz="2700" spc="-15" dirty="0">
                <a:latin typeface="Trebuchet MS"/>
                <a:cs typeface="Trebuchet MS"/>
              </a:rPr>
              <a:t>º CONCURSO</a:t>
            </a:r>
            <a:endParaRPr sz="2700" dirty="0">
              <a:latin typeface="Trebuchet MS"/>
              <a:cs typeface="Trebuchet MS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096000" y="571096"/>
            <a:ext cx="1672501" cy="963016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>
              <a:lnSpc>
                <a:spcPts val="3120"/>
              </a:lnSpc>
            </a:pPr>
            <a:r>
              <a:rPr sz="2700" spc="-6" dirty="0">
                <a:latin typeface="Calibri"/>
                <a:cs typeface="Calibri"/>
              </a:rPr>
              <a:t>Logo</a:t>
            </a:r>
            <a:endParaRPr sz="2700" dirty="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700" spc="2" dirty="0">
                <a:latin typeface="Calibri"/>
                <a:cs typeface="Calibri"/>
              </a:rPr>
              <a:t>I</a:t>
            </a:r>
            <a:r>
              <a:rPr sz="2700" spc="2" dirty="0" err="1">
                <a:latin typeface="Calibri"/>
                <a:cs typeface="Calibri"/>
              </a:rPr>
              <a:t>nstituição</a:t>
            </a:r>
            <a:endParaRPr sz="2700" dirty="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352800" y="606450"/>
            <a:ext cx="2787458" cy="851832"/>
          </a:xfrm>
          <a:prstGeom prst="rect">
            <a:avLst/>
          </a:prstGeom>
        </p:spPr>
        <p:txBody>
          <a:bodyPr wrap="square" lIns="0" tIns="20415" rIns="0" bIns="0" rtlCol="0">
            <a:noAutofit/>
          </a:bodyPr>
          <a:lstStyle/>
          <a:p>
            <a:pPr marL="12700" algn="ctr">
              <a:lnSpc>
                <a:spcPts val="3215"/>
              </a:lnSpc>
            </a:pPr>
            <a:r>
              <a:rPr sz="2700" spc="3" dirty="0">
                <a:latin typeface="Trebuchet MS"/>
                <a:cs typeface="Trebuchet MS"/>
              </a:rPr>
              <a:t>Nome da </a:t>
            </a:r>
            <a:endParaRPr lang="pt-BR" sz="2700" spc="3" dirty="0">
              <a:latin typeface="Trebuchet MS"/>
              <a:cs typeface="Trebuchet MS"/>
            </a:endParaRPr>
          </a:p>
          <a:p>
            <a:pPr marL="12700" algn="ctr">
              <a:lnSpc>
                <a:spcPts val="3215"/>
              </a:lnSpc>
            </a:pPr>
            <a:r>
              <a:rPr lang="pt-BR" sz="2700" spc="3" dirty="0" err="1">
                <a:latin typeface="Trebuchet MS"/>
                <a:cs typeface="Trebuchet MS"/>
              </a:rPr>
              <a:t>I</a:t>
            </a:r>
            <a:r>
              <a:rPr sz="2700" spc="3" dirty="0" err="1">
                <a:latin typeface="Trebuchet MS"/>
                <a:cs typeface="Trebuchet MS"/>
              </a:rPr>
              <a:t>nstituição</a:t>
            </a:r>
            <a:endParaRPr sz="2700" dirty="0">
              <a:latin typeface="Trebuchet MS"/>
              <a:cs typeface="Trebuchet MS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-1327916" y="3508475"/>
            <a:ext cx="5899086" cy="1014624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1733431" indent="-1720731" algn="just">
              <a:lnSpc>
                <a:spcPts val="1510"/>
              </a:lnSpc>
            </a:pPr>
            <a:r>
              <a:rPr lang="pt-BR" sz="1400" dirty="0">
                <a:latin typeface="Trebuchet MS" panose="020B0603020202020204" pitchFamily="34" charset="0"/>
              </a:rPr>
              <a:t>                                </a:t>
            </a:r>
            <a:r>
              <a:rPr sz="1400" dirty="0" err="1">
                <a:latin typeface="Trebuchet MS" panose="020B0603020202020204" pitchFamily="34" charset="0"/>
              </a:rPr>
              <a:t>Escrever</a:t>
            </a:r>
            <a:r>
              <a:rPr sz="1400" dirty="0">
                <a:latin typeface="Trebuchet MS" panose="020B0603020202020204" pitchFamily="34" charset="0"/>
              </a:rPr>
              <a:t> o nome dos </a:t>
            </a:r>
            <a:r>
              <a:rPr sz="1400" dirty="0" err="1">
                <a:latin typeface="Trebuchet MS" panose="020B0603020202020204" pitchFamily="34" charset="0"/>
              </a:rPr>
              <a:t>integrantes</a:t>
            </a:r>
            <a:r>
              <a:rPr sz="1400" dirty="0">
                <a:latin typeface="Trebuchet MS" panose="020B0603020202020204" pitchFamily="34" charset="0"/>
              </a:rPr>
              <a:t> da</a:t>
            </a:r>
            <a:r>
              <a:rPr lang="pt-BR" sz="1400" dirty="0">
                <a:latin typeface="Trebuchet MS" panose="020B0603020202020204" pitchFamily="34" charset="0"/>
              </a:rPr>
              <a:t> </a:t>
            </a:r>
            <a:r>
              <a:rPr sz="1400" dirty="0" err="1">
                <a:latin typeface="Trebuchet MS" panose="020B0603020202020204" pitchFamily="34" charset="0"/>
              </a:rPr>
              <a:t>equipe</a:t>
            </a:r>
            <a:r>
              <a:rPr sz="1400" dirty="0">
                <a:latin typeface="Trebuchet MS" panose="020B0603020202020204" pitchFamily="34" charset="0"/>
              </a:rPr>
              <a:t>,</a:t>
            </a:r>
            <a:r>
              <a:rPr lang="pt-BR" sz="1400" dirty="0">
                <a:latin typeface="Trebuchet MS" panose="020B0603020202020204" pitchFamily="34" charset="0"/>
              </a:rPr>
              <a:t> </a:t>
            </a:r>
            <a:r>
              <a:rPr sz="1400" dirty="0" err="1">
                <a:latin typeface="Trebuchet MS" panose="020B0603020202020204" pitchFamily="34" charset="0"/>
              </a:rPr>
              <a:t>orientadores</a:t>
            </a:r>
            <a:r>
              <a:rPr sz="1400" dirty="0">
                <a:latin typeface="Trebuchet MS" panose="020B0603020202020204" pitchFamily="34" charset="0"/>
              </a:rPr>
              <a:t> e coorientadores</a:t>
            </a:r>
            <a:r>
              <a:rPr sz="1400" spc="0" dirty="0">
                <a:latin typeface="Trebuchet MS"/>
                <a:cs typeface="Trebuchet MS"/>
              </a:rPr>
              <a:t>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5867400" y="2736850"/>
            <a:ext cx="6941384" cy="761515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928295" indent="-915595">
              <a:lnSpc>
                <a:spcPts val="1510"/>
              </a:lnSpc>
            </a:pPr>
            <a:r>
              <a:rPr lang="pt-BR" sz="1400" spc="-5" dirty="0">
                <a:latin typeface="Trebuchet MS"/>
                <a:cs typeface="Trebuchet MS"/>
              </a:rPr>
              <a:t>                 </a:t>
            </a:r>
            <a:r>
              <a:rPr sz="1400" spc="-5" dirty="0" err="1">
                <a:latin typeface="Trebuchet MS"/>
                <a:cs typeface="Trebuchet MS"/>
              </a:rPr>
              <a:t>Descrever</a:t>
            </a:r>
            <a:r>
              <a:rPr sz="1400" spc="-5" dirty="0">
                <a:latin typeface="Trebuchet MS"/>
                <a:cs typeface="Trebuchet MS"/>
              </a:rPr>
              <a:t> o traço UNITÁRIO do concreto, especificando o tipo de </a:t>
            </a:r>
            <a:r>
              <a:rPr sz="1400" spc="-5" dirty="0" err="1">
                <a:latin typeface="Trebuchet MS"/>
                <a:cs typeface="Trebuchet MS"/>
              </a:rPr>
              <a:t>cimento</a:t>
            </a:r>
            <a:r>
              <a:rPr sz="1400" spc="-5" dirty="0">
                <a:latin typeface="Trebuchet MS"/>
                <a:cs typeface="Trebuchet MS"/>
              </a:rPr>
              <a:t>,</a:t>
            </a:r>
            <a:r>
              <a:rPr lang="pt-BR" sz="1400" spc="-5" dirty="0">
                <a:latin typeface="Trebuchet MS"/>
                <a:cs typeface="Trebuchet MS"/>
              </a:rPr>
              <a:t> </a:t>
            </a:r>
            <a:r>
              <a:rPr sz="1400" spc="-5" dirty="0">
                <a:latin typeface="Trebuchet MS"/>
                <a:cs typeface="Trebuchet MS"/>
              </a:rPr>
              <a:t>de</a:t>
            </a:r>
            <a:r>
              <a:rPr lang="pt-BR" sz="1400" spc="-5" dirty="0">
                <a:latin typeface="Trebuchet MS"/>
                <a:cs typeface="Trebuchet MS"/>
              </a:rPr>
              <a:t> agregado,</a:t>
            </a:r>
            <a:r>
              <a:rPr sz="1400" spc="-5" dirty="0">
                <a:latin typeface="Trebuchet MS"/>
                <a:cs typeface="Trebuchet MS"/>
              </a:rPr>
              <a:t> pigmento, adições e </a:t>
            </a:r>
            <a:r>
              <a:rPr sz="1400" spc="-5" dirty="0" err="1">
                <a:latin typeface="Trebuchet MS"/>
                <a:cs typeface="Trebuchet MS"/>
              </a:rPr>
              <a:t>aditivos</a:t>
            </a:r>
            <a:r>
              <a:rPr lang="pt-BR" sz="1400" spc="-5" dirty="0">
                <a:latin typeface="Trebuchet MS"/>
                <a:cs typeface="Trebuchet MS"/>
              </a:rPr>
              <a:t>.</a:t>
            </a:r>
          </a:p>
          <a:p>
            <a:pPr marL="928295" indent="-915595">
              <a:lnSpc>
                <a:spcPts val="1510"/>
              </a:lnSpc>
            </a:pPr>
            <a:endParaRPr sz="1400" dirty="0">
              <a:latin typeface="Trebuchet MS"/>
              <a:cs typeface="Trebuchet MS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0836" y="18125325"/>
            <a:ext cx="5524777" cy="863292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sz="2350" b="1" spc="6" dirty="0">
                <a:latin typeface="Trebuchet MS"/>
                <a:cs typeface="Trebuchet MS"/>
              </a:rPr>
              <a:t>Apoiadores e </a:t>
            </a:r>
            <a:r>
              <a:rPr sz="2350" b="1" spc="6" dirty="0" err="1">
                <a:latin typeface="Trebuchet MS"/>
                <a:cs typeface="Trebuchet MS"/>
              </a:rPr>
              <a:t>Patrocinadores</a:t>
            </a:r>
            <a:r>
              <a:rPr lang="pt-BR" sz="2350" b="1" spc="6" dirty="0">
                <a:latin typeface="Trebuchet MS"/>
                <a:cs typeface="Trebuchet MS"/>
              </a:rPr>
              <a:t> </a:t>
            </a:r>
            <a:r>
              <a:rPr sz="2200" b="1" spc="6" dirty="0">
                <a:latin typeface="Trebuchet MS"/>
                <a:cs typeface="Trebuchet MS"/>
              </a:rPr>
              <a:t>(</a:t>
            </a:r>
            <a:r>
              <a:rPr sz="2200" b="1" spc="6" dirty="0" err="1">
                <a:latin typeface="Trebuchet MS"/>
                <a:cs typeface="Trebuchet MS"/>
              </a:rPr>
              <a:t>Opcional</a:t>
            </a:r>
            <a:r>
              <a:rPr sz="2200" b="1" spc="6" dirty="0">
                <a:latin typeface="Trebuchet MS"/>
                <a:cs typeface="Trebuchet MS"/>
              </a:rPr>
              <a:t>)</a:t>
            </a:r>
            <a:endParaRPr sz="2200" dirty="0">
              <a:latin typeface="Trebuchet MS"/>
              <a:cs typeface="Trebuchet MS"/>
            </a:endParaRPr>
          </a:p>
          <a:p>
            <a:pPr marL="12700" marR="44361">
              <a:lnSpc>
                <a:spcPct val="96761"/>
              </a:lnSpc>
              <a:spcBef>
                <a:spcPts val="555"/>
              </a:spcBef>
            </a:pPr>
            <a:r>
              <a:rPr sz="2350" spc="9" dirty="0">
                <a:latin typeface="Trebuchet MS"/>
                <a:cs typeface="Trebuchet MS"/>
              </a:rPr>
              <a:t>(Inserir símbolo dos apoiadores)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0" y="17824450"/>
            <a:ext cx="13402733" cy="2489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3124200" y="5606763"/>
            <a:ext cx="5345521" cy="44396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 algn="ctr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MISTURA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1839702"/>
            <a:ext cx="13399187" cy="24255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0" y="0"/>
            <a:ext cx="13402733" cy="2439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68" name="object 37"/>
          <p:cNvSpPr txBox="1"/>
          <p:nvPr/>
        </p:nvSpPr>
        <p:spPr>
          <a:xfrm>
            <a:off x="8147578" y="436248"/>
            <a:ext cx="1672501" cy="1319370"/>
          </a:xfrm>
          <a:prstGeom prst="rect">
            <a:avLst/>
          </a:prstGeom>
        </p:spPr>
        <p:txBody>
          <a:bodyPr wrap="square" lIns="0" tIns="19812" rIns="0" bIns="0" rtlCol="0">
            <a:noAutofit/>
          </a:bodyPr>
          <a:lstStyle/>
          <a:p>
            <a:pPr marL="407337" marR="437017" algn="ctr">
              <a:lnSpc>
                <a:spcPts val="3120"/>
              </a:lnSpc>
            </a:pPr>
            <a:r>
              <a:rPr sz="2900" spc="-6" dirty="0">
                <a:latin typeface="Calibri"/>
                <a:cs typeface="Calibri"/>
              </a:rPr>
              <a:t>Logo</a:t>
            </a:r>
            <a:endParaRPr sz="2900" dirty="0">
              <a:latin typeface="Calibri"/>
              <a:cs typeface="Calibri"/>
            </a:endParaRP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900" spc="2" dirty="0">
                <a:latin typeface="Calibri"/>
                <a:cs typeface="Calibri"/>
              </a:rPr>
              <a:t>Equipe</a:t>
            </a:r>
          </a:p>
          <a:p>
            <a:pPr algn="ctr">
              <a:lnSpc>
                <a:spcPct val="101725"/>
              </a:lnSpc>
              <a:spcBef>
                <a:spcPts val="537"/>
              </a:spcBef>
            </a:pPr>
            <a:r>
              <a:rPr lang="pt-BR" sz="2000" spc="2" dirty="0">
                <a:latin typeface="Calibri"/>
                <a:cs typeface="Calibri"/>
              </a:rPr>
              <a:t>(opcional)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70" name="object 26"/>
          <p:cNvSpPr txBox="1"/>
          <p:nvPr/>
        </p:nvSpPr>
        <p:spPr>
          <a:xfrm>
            <a:off x="470636" y="19109827"/>
            <a:ext cx="5524777" cy="703540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>
                <a:solidFill>
                  <a:srgbClr val="FF0000"/>
                </a:solidFill>
                <a:latin typeface="Trebuchet MS"/>
                <a:cs typeface="Trebuchet MS"/>
              </a:rPr>
              <a:t>NOTA¹: </a:t>
            </a:r>
            <a:r>
              <a:rPr lang="pt-BR" sz="2350" i="1" spc="-21" dirty="0">
                <a:solidFill>
                  <a:srgbClr val="FF0000"/>
                </a:solidFill>
                <a:latin typeface="Trebuchet MS"/>
                <a:cs typeface="Trebuchet MS"/>
              </a:rPr>
              <a:t>O símbolo do IBRACON deve permanecer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71" name="object 26"/>
          <p:cNvSpPr txBox="1"/>
          <p:nvPr/>
        </p:nvSpPr>
        <p:spPr>
          <a:xfrm>
            <a:off x="6477000" y="18449687"/>
            <a:ext cx="5524777" cy="1365596"/>
          </a:xfrm>
          <a:prstGeom prst="rect">
            <a:avLst/>
          </a:prstGeom>
        </p:spPr>
        <p:txBody>
          <a:bodyPr wrap="square" lIns="0" tIns="15843" rIns="0" bIns="0" rtlCol="0">
            <a:noAutofit/>
          </a:bodyPr>
          <a:lstStyle/>
          <a:p>
            <a:pPr marL="12700">
              <a:lnSpc>
                <a:spcPts val="2495"/>
              </a:lnSpc>
            </a:pPr>
            <a:r>
              <a:rPr lang="pt-BR" sz="2350" b="1" i="1" spc="-21" dirty="0">
                <a:solidFill>
                  <a:srgbClr val="FF0000"/>
                </a:solidFill>
                <a:latin typeface="Trebuchet MS"/>
                <a:cs typeface="Trebuchet MS"/>
              </a:rPr>
              <a:t>NOTA²: </a:t>
            </a:r>
            <a:r>
              <a:rPr lang="pt-BR" sz="2350" i="1" spc="-21" dirty="0">
                <a:solidFill>
                  <a:srgbClr val="FF0000"/>
                </a:solidFill>
                <a:latin typeface="Trebuchet MS"/>
                <a:cs typeface="Trebuchet MS"/>
              </a:rPr>
              <a:t>O tamanho dos espaços utilizados para as descrições acima podem ser ajustados de acordo com a necessidade.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69" name="object 38">
            <a:extLst>
              <a:ext uri="{FF2B5EF4-FFF2-40B4-BE49-F238E27FC236}">
                <a16:creationId xmlns:a16="http://schemas.microsoft.com/office/drawing/2014/main" id="{2CCC4459-1CAB-4537-BAC5-27FBEB1B89A7}"/>
              </a:ext>
            </a:extLst>
          </p:cNvPr>
          <p:cNvSpPr txBox="1"/>
          <p:nvPr/>
        </p:nvSpPr>
        <p:spPr>
          <a:xfrm>
            <a:off x="-249003" y="970028"/>
            <a:ext cx="3947119" cy="851832"/>
          </a:xfrm>
          <a:prstGeom prst="rect">
            <a:avLst/>
          </a:prstGeom>
        </p:spPr>
        <p:txBody>
          <a:bodyPr wrap="square" lIns="0" tIns="18923" rIns="0" bIns="0" rtlCol="0">
            <a:noAutofit/>
          </a:bodyPr>
          <a:lstStyle/>
          <a:p>
            <a:pPr marL="515947" marR="543852" algn="ctr">
              <a:lnSpc>
                <a:spcPts val="5355"/>
              </a:lnSpc>
              <a:spcBef>
                <a:spcPts val="1407"/>
              </a:spcBef>
            </a:pPr>
            <a:r>
              <a:rPr lang="pt-BR" sz="3800" b="1" spc="-4" dirty="0">
                <a:latin typeface="Trebuchet MS"/>
                <a:cs typeface="Trebuchet MS"/>
              </a:rPr>
              <a:t>CONCREBOL</a:t>
            </a:r>
            <a:endParaRPr sz="3800" dirty="0">
              <a:latin typeface="Trebuchet MS"/>
              <a:cs typeface="Trebuchet MS"/>
            </a:endParaRPr>
          </a:p>
        </p:txBody>
      </p:sp>
      <p:sp>
        <p:nvSpPr>
          <p:cNvPr id="78" name="object 31">
            <a:extLst>
              <a:ext uri="{FF2B5EF4-FFF2-40B4-BE49-F238E27FC236}">
                <a16:creationId xmlns:a16="http://schemas.microsoft.com/office/drawing/2014/main" id="{63639AF6-7F07-40A1-AF41-A2932372F167}"/>
              </a:ext>
            </a:extLst>
          </p:cNvPr>
          <p:cNvSpPr txBox="1"/>
          <p:nvPr/>
        </p:nvSpPr>
        <p:spPr>
          <a:xfrm>
            <a:off x="-1087687" y="6925289"/>
            <a:ext cx="4288087" cy="483552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       Descrição da forma para </a:t>
            </a:r>
          </a:p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   confecção da bola.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80" name="object 60">
            <a:extLst>
              <a:ext uri="{FF2B5EF4-FFF2-40B4-BE49-F238E27FC236}">
                <a16:creationId xmlns:a16="http://schemas.microsoft.com/office/drawing/2014/main" id="{91016FB0-CAC7-4F39-8F21-64A229F1E1A2}"/>
              </a:ext>
            </a:extLst>
          </p:cNvPr>
          <p:cNvSpPr/>
          <p:nvPr/>
        </p:nvSpPr>
        <p:spPr>
          <a:xfrm>
            <a:off x="-29927" y="10789542"/>
            <a:ext cx="13418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3" name="object 8">
            <a:extLst>
              <a:ext uri="{FF2B5EF4-FFF2-40B4-BE49-F238E27FC236}">
                <a16:creationId xmlns:a16="http://schemas.microsoft.com/office/drawing/2014/main" id="{DE8FEE16-750B-4B56-AA16-8A6AC92BEF97}"/>
              </a:ext>
            </a:extLst>
          </p:cNvPr>
          <p:cNvSpPr txBox="1"/>
          <p:nvPr/>
        </p:nvSpPr>
        <p:spPr>
          <a:xfrm>
            <a:off x="2494538" y="10739078"/>
            <a:ext cx="6687412" cy="47941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 algn="ctr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</a:t>
            </a:r>
            <a:r>
              <a:rPr lang="pt-BR" sz="2350" spc="10" dirty="0">
                <a:solidFill>
                  <a:srgbClr val="FFFFFF"/>
                </a:solidFill>
                <a:latin typeface="Trebuchet MS"/>
                <a:cs typeface="Trebuchet MS"/>
              </a:rPr>
              <a:t>CONCRETAGEM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91" name="object 35">
            <a:extLst>
              <a:ext uri="{FF2B5EF4-FFF2-40B4-BE49-F238E27FC236}">
                <a16:creationId xmlns:a16="http://schemas.microsoft.com/office/drawing/2014/main" id="{26EED845-6A98-4D25-88BE-F3D1D117D782}"/>
              </a:ext>
            </a:extLst>
          </p:cNvPr>
          <p:cNvSpPr txBox="1"/>
          <p:nvPr/>
        </p:nvSpPr>
        <p:spPr>
          <a:xfrm>
            <a:off x="1951905" y="16697214"/>
            <a:ext cx="3515272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1733431" indent="-1720731" algn="ctr">
              <a:lnSpc>
                <a:spcPts val="1510"/>
              </a:lnSpc>
            </a:pPr>
            <a:r>
              <a:rPr lang="pt-BR" sz="1400" dirty="0">
                <a:latin typeface="Trebuchet MS"/>
                <a:cs typeface="Trebuchet MS"/>
              </a:rPr>
              <a:t>Descrever os desafios enfrentados e</a:t>
            </a:r>
          </a:p>
          <a:p>
            <a:pPr marL="1733431" indent="-1720731" algn="ctr">
              <a:lnSpc>
                <a:spcPts val="1510"/>
              </a:lnSpc>
            </a:pPr>
            <a:r>
              <a:rPr lang="pt-BR" sz="1400" dirty="0">
                <a:latin typeface="Trebuchet MS"/>
                <a:cs typeface="Trebuchet MS"/>
              </a:rPr>
              <a:t> lições aprendidas pela equipe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98" name="object 35">
            <a:extLst>
              <a:ext uri="{FF2B5EF4-FFF2-40B4-BE49-F238E27FC236}">
                <a16:creationId xmlns:a16="http://schemas.microsoft.com/office/drawing/2014/main" id="{06B6DCF4-CDB5-4C6B-BA7F-F3912BD89E3B}"/>
              </a:ext>
            </a:extLst>
          </p:cNvPr>
          <p:cNvSpPr txBox="1"/>
          <p:nvPr/>
        </p:nvSpPr>
        <p:spPr>
          <a:xfrm>
            <a:off x="8828630" y="16468102"/>
            <a:ext cx="4540777" cy="394191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1733431" indent="-1720731" algn="ctr">
              <a:lnSpc>
                <a:spcPts val="1510"/>
              </a:lnSpc>
            </a:pPr>
            <a:r>
              <a:rPr lang="pt-BR" sz="1400" dirty="0">
                <a:latin typeface="Trebuchet MS"/>
                <a:cs typeface="Trebuchet MS"/>
              </a:rPr>
              <a:t>Uma única foto da equipe </a:t>
            </a:r>
          </a:p>
          <a:p>
            <a:pPr marL="1733431" indent="-1720731" algn="ctr">
              <a:lnSpc>
                <a:spcPts val="1510"/>
              </a:lnSpc>
            </a:pPr>
            <a:r>
              <a:rPr lang="pt-BR" sz="1400" dirty="0">
                <a:latin typeface="Trebuchet MS"/>
                <a:cs typeface="Trebuchet MS"/>
              </a:rPr>
              <a:t>com todos os integrantes.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66" name="object 50">
            <a:extLst>
              <a:ext uri="{FF2B5EF4-FFF2-40B4-BE49-F238E27FC236}">
                <a16:creationId xmlns:a16="http://schemas.microsoft.com/office/drawing/2014/main" id="{A44C4CBA-9CEB-4D01-BFF1-B51386290F79}"/>
              </a:ext>
            </a:extLst>
          </p:cNvPr>
          <p:cNvSpPr/>
          <p:nvPr/>
        </p:nvSpPr>
        <p:spPr>
          <a:xfrm>
            <a:off x="-829" y="5637228"/>
            <a:ext cx="4902386" cy="428212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51">
            <a:extLst>
              <a:ext uri="{FF2B5EF4-FFF2-40B4-BE49-F238E27FC236}">
                <a16:creationId xmlns:a16="http://schemas.microsoft.com/office/drawing/2014/main" id="{37F3197A-114E-4ECB-BBD0-C364416ACD44}"/>
              </a:ext>
            </a:extLst>
          </p:cNvPr>
          <p:cNvSpPr/>
          <p:nvPr/>
        </p:nvSpPr>
        <p:spPr>
          <a:xfrm>
            <a:off x="-829" y="5621471"/>
            <a:ext cx="4902386" cy="443969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6">
            <a:extLst>
              <a:ext uri="{FF2B5EF4-FFF2-40B4-BE49-F238E27FC236}">
                <a16:creationId xmlns:a16="http://schemas.microsoft.com/office/drawing/2014/main" id="{C4423498-D6EC-498A-A5E9-6461A937AFF4}"/>
              </a:ext>
            </a:extLst>
          </p:cNvPr>
          <p:cNvSpPr txBox="1"/>
          <p:nvPr/>
        </p:nvSpPr>
        <p:spPr>
          <a:xfrm>
            <a:off x="7251013" y="8319166"/>
            <a:ext cx="5417384" cy="443968"/>
          </a:xfrm>
          <a:prstGeom prst="rect">
            <a:avLst/>
          </a:prstGeom>
        </p:spPr>
        <p:txBody>
          <a:bodyPr wrap="square" lIns="0" tIns="1561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 dirty="0"/>
          </a:p>
          <a:p>
            <a:pPr marL="938586">
              <a:lnSpc>
                <a:spcPct val="96761"/>
              </a:lnSpc>
            </a:pPr>
            <a:r>
              <a:rPr lang="pt-BR" sz="2350" spc="7" dirty="0">
                <a:solidFill>
                  <a:srgbClr val="FFFFFF"/>
                </a:solidFill>
                <a:latin typeface="Trebuchet MS"/>
                <a:cs typeface="Trebuchet MS"/>
              </a:rPr>
              <a:t>PROCESSO DE CONCRETAGEM</a:t>
            </a:r>
            <a:endParaRPr lang="pt-BR" sz="2350" dirty="0">
              <a:latin typeface="Trebuchet MS"/>
              <a:cs typeface="Trebuchet MS"/>
            </a:endParaRPr>
          </a:p>
        </p:txBody>
      </p:sp>
      <p:sp>
        <p:nvSpPr>
          <p:cNvPr id="73" name="object 4">
            <a:extLst>
              <a:ext uri="{FF2B5EF4-FFF2-40B4-BE49-F238E27FC236}">
                <a16:creationId xmlns:a16="http://schemas.microsoft.com/office/drawing/2014/main" id="{FF647EF4-68A1-4B8A-89CB-9EA813F60BAD}"/>
              </a:ext>
            </a:extLst>
          </p:cNvPr>
          <p:cNvSpPr txBox="1"/>
          <p:nvPr/>
        </p:nvSpPr>
        <p:spPr>
          <a:xfrm>
            <a:off x="-595991" y="5629650"/>
            <a:ext cx="5202899" cy="443968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marL="1452352">
              <a:lnSpc>
                <a:spcPct val="96761"/>
              </a:lnSpc>
            </a:pPr>
            <a:r>
              <a:rPr lang="pt-BR" sz="2350" spc="4" dirty="0">
                <a:solidFill>
                  <a:srgbClr val="FFFFFF"/>
                </a:solidFill>
                <a:latin typeface="Trebuchet MS"/>
                <a:cs typeface="Trebuchet MS"/>
              </a:rPr>
              <a:t>            FORMA 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FE5C0677-1C1C-42D8-BA94-67A12A840EF2}"/>
              </a:ext>
            </a:extLst>
          </p:cNvPr>
          <p:cNvSpPr/>
          <p:nvPr/>
        </p:nvSpPr>
        <p:spPr>
          <a:xfrm>
            <a:off x="2427490" y="6270626"/>
            <a:ext cx="2130222" cy="1590190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object 31">
            <a:extLst>
              <a:ext uri="{FF2B5EF4-FFF2-40B4-BE49-F238E27FC236}">
                <a16:creationId xmlns:a16="http://schemas.microsoft.com/office/drawing/2014/main" id="{3E51FC0E-82F0-4D38-8275-4A54159CDF5D}"/>
              </a:ext>
            </a:extLst>
          </p:cNvPr>
          <p:cNvSpPr txBox="1"/>
          <p:nvPr/>
        </p:nvSpPr>
        <p:spPr>
          <a:xfrm>
            <a:off x="2269002" y="6989341"/>
            <a:ext cx="2144043" cy="483552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       Inserir foto da forma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84" name="object 31">
            <a:extLst>
              <a:ext uri="{FF2B5EF4-FFF2-40B4-BE49-F238E27FC236}">
                <a16:creationId xmlns:a16="http://schemas.microsoft.com/office/drawing/2014/main" id="{874C8B7F-7CA4-4C4D-89F1-EB13F57BCB2E}"/>
              </a:ext>
            </a:extLst>
          </p:cNvPr>
          <p:cNvSpPr txBox="1"/>
          <p:nvPr/>
        </p:nvSpPr>
        <p:spPr>
          <a:xfrm>
            <a:off x="3055384" y="9528275"/>
            <a:ext cx="7148024" cy="295175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Descrição e fotos d</a:t>
            </a:r>
            <a:r>
              <a:rPr sz="1400" spc="-5" dirty="0">
                <a:latin typeface="Trebuchet MS"/>
                <a:cs typeface="Trebuchet MS"/>
              </a:rPr>
              <a:t>o </a:t>
            </a:r>
            <a:r>
              <a:rPr sz="1400" spc="-5" dirty="0" err="1">
                <a:latin typeface="Trebuchet MS"/>
                <a:cs typeface="Trebuchet MS"/>
              </a:rPr>
              <a:t>processo</a:t>
            </a:r>
            <a:r>
              <a:rPr sz="1400" spc="-5" dirty="0">
                <a:latin typeface="Trebuchet MS"/>
                <a:cs typeface="Trebuchet MS"/>
              </a:rPr>
              <a:t> </a:t>
            </a:r>
            <a:r>
              <a:rPr lang="pt-BR" sz="1400" spc="-5" dirty="0">
                <a:latin typeface="Trebuchet MS"/>
                <a:cs typeface="Trebuchet MS"/>
              </a:rPr>
              <a:t>de mistura.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85" name="object 52">
            <a:extLst>
              <a:ext uri="{FF2B5EF4-FFF2-40B4-BE49-F238E27FC236}">
                <a16:creationId xmlns:a16="http://schemas.microsoft.com/office/drawing/2014/main" id="{B8A594DE-88C1-4184-9B47-2A9515760790}"/>
              </a:ext>
            </a:extLst>
          </p:cNvPr>
          <p:cNvSpPr/>
          <p:nvPr/>
        </p:nvSpPr>
        <p:spPr>
          <a:xfrm>
            <a:off x="5992118" y="2184332"/>
            <a:ext cx="7419082" cy="404351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2" name="object 50">
            <a:extLst>
              <a:ext uri="{FF2B5EF4-FFF2-40B4-BE49-F238E27FC236}">
                <a16:creationId xmlns:a16="http://schemas.microsoft.com/office/drawing/2014/main" id="{9D5476A2-77F5-4512-B517-4A3DB895179B}"/>
              </a:ext>
            </a:extLst>
          </p:cNvPr>
          <p:cNvSpPr/>
          <p:nvPr/>
        </p:nvSpPr>
        <p:spPr>
          <a:xfrm>
            <a:off x="1" y="2209137"/>
            <a:ext cx="4901556" cy="42030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5" name="object 51">
            <a:extLst>
              <a:ext uri="{FF2B5EF4-FFF2-40B4-BE49-F238E27FC236}">
                <a16:creationId xmlns:a16="http://schemas.microsoft.com/office/drawing/2014/main" id="{67B3CB74-AEDD-4451-9804-7E57FE814940}"/>
              </a:ext>
            </a:extLst>
          </p:cNvPr>
          <p:cNvSpPr/>
          <p:nvPr/>
        </p:nvSpPr>
        <p:spPr>
          <a:xfrm>
            <a:off x="1" y="2209137"/>
            <a:ext cx="4901556" cy="420308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6" name="object 6">
            <a:extLst>
              <a:ext uri="{FF2B5EF4-FFF2-40B4-BE49-F238E27FC236}">
                <a16:creationId xmlns:a16="http://schemas.microsoft.com/office/drawing/2014/main" id="{5F85ABB0-6A62-4C8D-9AFD-BBE2C9540EB4}"/>
              </a:ext>
            </a:extLst>
          </p:cNvPr>
          <p:cNvSpPr txBox="1"/>
          <p:nvPr/>
        </p:nvSpPr>
        <p:spPr>
          <a:xfrm>
            <a:off x="6781800" y="2127250"/>
            <a:ext cx="5417384" cy="443968"/>
          </a:xfrm>
          <a:prstGeom prst="rect">
            <a:avLst/>
          </a:prstGeom>
        </p:spPr>
        <p:txBody>
          <a:bodyPr wrap="square" lIns="0" tIns="1561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 dirty="0"/>
          </a:p>
          <a:p>
            <a:pPr marL="938586">
              <a:lnSpc>
                <a:spcPct val="96761"/>
              </a:lnSpc>
            </a:pPr>
            <a:r>
              <a:rPr lang="pt-BR" sz="2350" spc="7" dirty="0">
                <a:solidFill>
                  <a:srgbClr val="FFFFFF"/>
                </a:solidFill>
                <a:latin typeface="Trebuchet MS"/>
                <a:cs typeface="Trebuchet MS"/>
              </a:rPr>
              <a:t>TRAÇO UNITÁRIO DO CONCRETO</a:t>
            </a:r>
            <a:endParaRPr lang="pt-BR" sz="2350" dirty="0">
              <a:latin typeface="Trebuchet MS"/>
              <a:cs typeface="Trebuchet MS"/>
            </a:endParaRPr>
          </a:p>
        </p:txBody>
      </p:sp>
      <p:sp>
        <p:nvSpPr>
          <p:cNvPr id="97" name="object 4">
            <a:extLst>
              <a:ext uri="{FF2B5EF4-FFF2-40B4-BE49-F238E27FC236}">
                <a16:creationId xmlns:a16="http://schemas.microsoft.com/office/drawing/2014/main" id="{FADFDD52-3C7D-4152-AD9D-B37FC485B0EB}"/>
              </a:ext>
            </a:extLst>
          </p:cNvPr>
          <p:cNvSpPr txBox="1"/>
          <p:nvPr/>
        </p:nvSpPr>
        <p:spPr>
          <a:xfrm>
            <a:off x="-1704082" y="2216682"/>
            <a:ext cx="7419082" cy="443968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marL="1452352">
              <a:lnSpc>
                <a:spcPct val="96761"/>
              </a:lnSpc>
            </a:pPr>
            <a:r>
              <a:rPr lang="pt-BR" sz="2350" spc="4" dirty="0">
                <a:solidFill>
                  <a:srgbClr val="FFFFFF"/>
                </a:solidFill>
                <a:latin typeface="Trebuchet MS"/>
                <a:cs typeface="Trebuchet MS"/>
              </a:rPr>
              <a:t>            INTEGRANTES DA EQUIPE </a:t>
            </a:r>
            <a:endParaRPr sz="2350" dirty="0">
              <a:latin typeface="Trebuchet MS"/>
              <a:cs typeface="Trebuchet MS"/>
            </a:endParaRPr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F0FF1D93-E9F3-494C-8AE0-590C386B1B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716353"/>
              </p:ext>
            </p:extLst>
          </p:nvPr>
        </p:nvGraphicFramePr>
        <p:xfrm>
          <a:off x="7162800" y="3378544"/>
          <a:ext cx="4934143" cy="1737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8487">
                  <a:extLst>
                    <a:ext uri="{9D8B030D-6E8A-4147-A177-3AD203B41FA5}">
                      <a16:colId xmlns:a16="http://schemas.microsoft.com/office/drawing/2014/main" val="228426278"/>
                    </a:ext>
                  </a:extLst>
                </a:gridCol>
                <a:gridCol w="1779554">
                  <a:extLst>
                    <a:ext uri="{9D8B030D-6E8A-4147-A177-3AD203B41FA5}">
                      <a16:colId xmlns:a16="http://schemas.microsoft.com/office/drawing/2014/main" val="845371693"/>
                    </a:ext>
                  </a:extLst>
                </a:gridCol>
                <a:gridCol w="1636102">
                  <a:extLst>
                    <a:ext uri="{9D8B030D-6E8A-4147-A177-3AD203B41FA5}">
                      <a16:colId xmlns:a16="http://schemas.microsoft.com/office/drawing/2014/main" val="1244516181"/>
                    </a:ext>
                  </a:extLst>
                </a:gridCol>
              </a:tblGrid>
              <a:tr h="243946"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Materiais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Relação em Massa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b="1" dirty="0">
                          <a:latin typeface="Trebuchet MS" panose="020B0603020202020204" pitchFamily="34" charset="0"/>
                        </a:rPr>
                        <a:t>Consumo (kg/m³)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466800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209945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9786276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025558"/>
                  </a:ext>
                </a:extLst>
              </a:tr>
              <a:tr h="292735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9616649"/>
                  </a:ext>
                </a:extLst>
              </a:tr>
            </a:tbl>
          </a:graphicData>
        </a:graphic>
      </p:graphicFrame>
      <p:sp>
        <p:nvSpPr>
          <p:cNvPr id="102" name="object 33">
            <a:extLst>
              <a:ext uri="{FF2B5EF4-FFF2-40B4-BE49-F238E27FC236}">
                <a16:creationId xmlns:a16="http://schemas.microsoft.com/office/drawing/2014/main" id="{1734C2C4-49B1-4328-8B88-B3E0822B8E81}"/>
              </a:ext>
            </a:extLst>
          </p:cNvPr>
          <p:cNvSpPr txBox="1"/>
          <p:nvPr/>
        </p:nvSpPr>
        <p:spPr>
          <a:xfrm>
            <a:off x="7727054" y="5131144"/>
            <a:ext cx="3398146" cy="272706"/>
          </a:xfrm>
          <a:prstGeom prst="rect">
            <a:avLst/>
          </a:prstGeom>
        </p:spPr>
        <p:txBody>
          <a:bodyPr wrap="square" lIns="0" tIns="12128" rIns="0" bIns="0" rtlCol="0">
            <a:noAutofit/>
          </a:bodyPr>
          <a:lstStyle/>
          <a:p>
            <a:pPr marL="928295" indent="-915595">
              <a:lnSpc>
                <a:spcPts val="1510"/>
              </a:lnSpc>
            </a:pPr>
            <a:r>
              <a:rPr lang="pt-BR" sz="1400" spc="-5" dirty="0">
                <a:latin typeface="Trebuchet MS"/>
                <a:cs typeface="Trebuchet MS"/>
              </a:rPr>
              <a:t>                 </a:t>
            </a:r>
            <a:r>
              <a:rPr lang="pt-BR" sz="1050" i="1" spc="-5" dirty="0">
                <a:latin typeface="Trebuchet MS"/>
                <a:cs typeface="Trebuchet MS"/>
              </a:rPr>
              <a:t>Tabela 1 – Traço Unitário do </a:t>
            </a:r>
            <a:r>
              <a:rPr lang="pt-BR" sz="900" i="1" spc="-5" dirty="0">
                <a:latin typeface="Trebuchet MS"/>
                <a:cs typeface="Trebuchet MS"/>
              </a:rPr>
              <a:t>Concreto</a:t>
            </a:r>
            <a:endParaRPr lang="pt-BR" sz="1100" i="1" spc="-5" dirty="0">
              <a:latin typeface="Trebuchet MS"/>
              <a:cs typeface="Trebuchet MS"/>
            </a:endParaRPr>
          </a:p>
          <a:p>
            <a:pPr marL="928295" indent="-915595">
              <a:lnSpc>
                <a:spcPts val="1510"/>
              </a:lnSpc>
            </a:pP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11" name="object 31">
            <a:extLst>
              <a:ext uri="{FF2B5EF4-FFF2-40B4-BE49-F238E27FC236}">
                <a16:creationId xmlns:a16="http://schemas.microsoft.com/office/drawing/2014/main" id="{957CF23E-CD80-4860-9A36-29AA79BDD3C5}"/>
              </a:ext>
            </a:extLst>
          </p:cNvPr>
          <p:cNvSpPr txBox="1"/>
          <p:nvPr/>
        </p:nvSpPr>
        <p:spPr>
          <a:xfrm>
            <a:off x="7303235" y="6581112"/>
            <a:ext cx="4507765" cy="1071636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just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Descrever e explicar qual a natureza e o processo pelo qual o agregado passou para ser incorporado à mistura.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14" name="object 60">
            <a:extLst>
              <a:ext uri="{FF2B5EF4-FFF2-40B4-BE49-F238E27FC236}">
                <a16:creationId xmlns:a16="http://schemas.microsoft.com/office/drawing/2014/main" id="{540E9201-D578-4513-8EB0-E47FDA32CA44}"/>
              </a:ext>
            </a:extLst>
          </p:cNvPr>
          <p:cNvSpPr/>
          <p:nvPr/>
        </p:nvSpPr>
        <p:spPr>
          <a:xfrm>
            <a:off x="8467" y="8259246"/>
            <a:ext cx="13418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5" name="object 61">
            <a:extLst>
              <a:ext uri="{FF2B5EF4-FFF2-40B4-BE49-F238E27FC236}">
                <a16:creationId xmlns:a16="http://schemas.microsoft.com/office/drawing/2014/main" id="{36171259-8ABD-4F1A-856C-6D58E4DC3385}"/>
              </a:ext>
            </a:extLst>
          </p:cNvPr>
          <p:cNvSpPr/>
          <p:nvPr/>
        </p:nvSpPr>
        <p:spPr>
          <a:xfrm>
            <a:off x="16934" y="8282149"/>
            <a:ext cx="13390720" cy="389047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16" name="object 8">
            <a:extLst>
              <a:ext uri="{FF2B5EF4-FFF2-40B4-BE49-F238E27FC236}">
                <a16:creationId xmlns:a16="http://schemas.microsoft.com/office/drawing/2014/main" id="{CA2C3471-12CD-40AF-AE0D-9A9D43A99B03}"/>
              </a:ext>
            </a:extLst>
          </p:cNvPr>
          <p:cNvSpPr txBox="1"/>
          <p:nvPr/>
        </p:nvSpPr>
        <p:spPr>
          <a:xfrm>
            <a:off x="2437603" y="8221838"/>
            <a:ext cx="6687412" cy="47941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 algn="ctr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</a:t>
            </a:r>
            <a:r>
              <a:rPr lang="pt-BR" sz="2350" spc="10" dirty="0">
                <a:solidFill>
                  <a:srgbClr val="FFFFFF"/>
                </a:solidFill>
                <a:latin typeface="Trebuchet MS"/>
                <a:cs typeface="Trebuchet MS"/>
              </a:rPr>
              <a:t>MISTURA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17" name="object 31">
            <a:extLst>
              <a:ext uri="{FF2B5EF4-FFF2-40B4-BE49-F238E27FC236}">
                <a16:creationId xmlns:a16="http://schemas.microsoft.com/office/drawing/2014/main" id="{129BA2B4-5144-4672-A4E8-5981ED64BD66}"/>
              </a:ext>
            </a:extLst>
          </p:cNvPr>
          <p:cNvSpPr txBox="1"/>
          <p:nvPr/>
        </p:nvSpPr>
        <p:spPr>
          <a:xfrm>
            <a:off x="2982063" y="11957050"/>
            <a:ext cx="7148024" cy="295175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Descrição e fotos d</a:t>
            </a:r>
            <a:r>
              <a:rPr sz="1400" spc="-5" dirty="0">
                <a:latin typeface="Trebuchet MS"/>
                <a:cs typeface="Trebuchet MS"/>
              </a:rPr>
              <a:t>o </a:t>
            </a:r>
            <a:r>
              <a:rPr sz="1400" spc="-5" dirty="0" err="1">
                <a:latin typeface="Trebuchet MS"/>
                <a:cs typeface="Trebuchet MS"/>
              </a:rPr>
              <a:t>processo</a:t>
            </a:r>
            <a:r>
              <a:rPr sz="1400" spc="-5" dirty="0">
                <a:latin typeface="Trebuchet MS"/>
                <a:cs typeface="Trebuchet MS"/>
              </a:rPr>
              <a:t> </a:t>
            </a:r>
            <a:r>
              <a:rPr lang="pt-BR" sz="1400" spc="-5" dirty="0">
                <a:latin typeface="Trebuchet MS"/>
                <a:cs typeface="Trebuchet MS"/>
              </a:rPr>
              <a:t>de concretagem.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18" name="object 60">
            <a:extLst>
              <a:ext uri="{FF2B5EF4-FFF2-40B4-BE49-F238E27FC236}">
                <a16:creationId xmlns:a16="http://schemas.microsoft.com/office/drawing/2014/main" id="{D7F017B9-F7D4-4727-BA69-94783A2B4845}"/>
              </a:ext>
            </a:extLst>
          </p:cNvPr>
          <p:cNvSpPr/>
          <p:nvPr/>
        </p:nvSpPr>
        <p:spPr>
          <a:xfrm>
            <a:off x="-10730" y="13100050"/>
            <a:ext cx="13418384" cy="443968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20" name="object 8">
            <a:extLst>
              <a:ext uri="{FF2B5EF4-FFF2-40B4-BE49-F238E27FC236}">
                <a16:creationId xmlns:a16="http://schemas.microsoft.com/office/drawing/2014/main" id="{4C9DECF2-B181-4A2B-88E4-AADE9FEC08F0}"/>
              </a:ext>
            </a:extLst>
          </p:cNvPr>
          <p:cNvSpPr txBox="1"/>
          <p:nvPr/>
        </p:nvSpPr>
        <p:spPr>
          <a:xfrm>
            <a:off x="2475341" y="13101278"/>
            <a:ext cx="6687412" cy="47941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 algn="ctr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</a:t>
            </a:r>
            <a:r>
              <a:rPr lang="pt-BR" sz="2350" spc="10" dirty="0">
                <a:solidFill>
                  <a:srgbClr val="FFFFFF"/>
                </a:solidFill>
                <a:latin typeface="Trebuchet MS"/>
                <a:cs typeface="Trebuchet MS"/>
              </a:rPr>
              <a:t>CURA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21" name="object 31">
            <a:extLst>
              <a:ext uri="{FF2B5EF4-FFF2-40B4-BE49-F238E27FC236}">
                <a16:creationId xmlns:a16="http://schemas.microsoft.com/office/drawing/2014/main" id="{91B6AC69-29FC-47F0-957F-C6D526C25DCD}"/>
              </a:ext>
            </a:extLst>
          </p:cNvPr>
          <p:cNvSpPr txBox="1"/>
          <p:nvPr/>
        </p:nvSpPr>
        <p:spPr>
          <a:xfrm>
            <a:off x="2967780" y="14405075"/>
            <a:ext cx="7148024" cy="295175"/>
          </a:xfrm>
          <a:prstGeom prst="rect">
            <a:avLst/>
          </a:prstGeom>
        </p:spPr>
        <p:txBody>
          <a:bodyPr wrap="square" lIns="0" tIns="9779" rIns="0" bIns="0" rtlCol="0">
            <a:noAutofit/>
          </a:bodyPr>
          <a:lstStyle/>
          <a:p>
            <a:pPr marL="12700" algn="ctr">
              <a:lnSpc>
                <a:spcPts val="1540"/>
              </a:lnSpc>
            </a:pPr>
            <a:r>
              <a:rPr lang="pt-BR" sz="1400" spc="-5" dirty="0">
                <a:latin typeface="Trebuchet MS"/>
                <a:cs typeface="Trebuchet MS"/>
              </a:rPr>
              <a:t>Descrição e fotos d</a:t>
            </a:r>
            <a:r>
              <a:rPr sz="1400" spc="-5" dirty="0">
                <a:latin typeface="Trebuchet MS"/>
                <a:cs typeface="Trebuchet MS"/>
              </a:rPr>
              <a:t>o </a:t>
            </a:r>
            <a:r>
              <a:rPr sz="1400" spc="-5" dirty="0" err="1">
                <a:latin typeface="Trebuchet MS"/>
                <a:cs typeface="Trebuchet MS"/>
              </a:rPr>
              <a:t>processo</a:t>
            </a:r>
            <a:r>
              <a:rPr sz="1400" spc="-5" dirty="0">
                <a:latin typeface="Trebuchet MS"/>
                <a:cs typeface="Trebuchet MS"/>
              </a:rPr>
              <a:t> </a:t>
            </a:r>
            <a:r>
              <a:rPr lang="pt-BR" sz="1400" spc="-5" dirty="0">
                <a:latin typeface="Trebuchet MS"/>
                <a:cs typeface="Trebuchet MS"/>
              </a:rPr>
              <a:t>de cura.</a:t>
            </a:r>
            <a:endParaRPr sz="1400" dirty="0">
              <a:latin typeface="Trebuchet MS"/>
              <a:cs typeface="Trebuchet MS"/>
            </a:endParaRPr>
          </a:p>
        </p:txBody>
      </p:sp>
      <p:sp>
        <p:nvSpPr>
          <p:cNvPr id="130" name="object 8">
            <a:extLst>
              <a:ext uri="{FF2B5EF4-FFF2-40B4-BE49-F238E27FC236}">
                <a16:creationId xmlns:a16="http://schemas.microsoft.com/office/drawing/2014/main" id="{2CDA6A94-5F72-4AE6-93D7-11EB7BF8A6CB}"/>
              </a:ext>
            </a:extLst>
          </p:cNvPr>
          <p:cNvSpPr txBox="1"/>
          <p:nvPr/>
        </p:nvSpPr>
        <p:spPr>
          <a:xfrm>
            <a:off x="3108549" y="15436244"/>
            <a:ext cx="5345521" cy="443968"/>
          </a:xfrm>
          <a:prstGeom prst="rect">
            <a:avLst/>
          </a:prstGeom>
        </p:spPr>
        <p:txBody>
          <a:bodyPr wrap="square" lIns="0" tIns="55244" rIns="0" bIns="0" rtlCol="0">
            <a:noAutofit/>
          </a:bodyPr>
          <a:lstStyle/>
          <a:p>
            <a:pPr marL="1575756" algn="ctr">
              <a:lnSpc>
                <a:spcPct val="96761"/>
              </a:lnSpc>
            </a:pPr>
            <a:r>
              <a:rPr sz="2350" spc="10" dirty="0">
                <a:solidFill>
                  <a:srgbClr val="FFFFFF"/>
                </a:solidFill>
                <a:latin typeface="Trebuchet MS"/>
                <a:cs typeface="Trebuchet MS"/>
              </a:rPr>
              <a:t>PROCESSO DE MISTURA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31" name="object 50">
            <a:extLst>
              <a:ext uri="{FF2B5EF4-FFF2-40B4-BE49-F238E27FC236}">
                <a16:creationId xmlns:a16="http://schemas.microsoft.com/office/drawing/2014/main" id="{0632E0B6-9BCA-4C5D-B740-E054FFB99F16}"/>
              </a:ext>
            </a:extLst>
          </p:cNvPr>
          <p:cNvSpPr/>
          <p:nvPr/>
        </p:nvSpPr>
        <p:spPr>
          <a:xfrm>
            <a:off x="8480320" y="15498928"/>
            <a:ext cx="4927334" cy="416684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2" name="object 51">
            <a:extLst>
              <a:ext uri="{FF2B5EF4-FFF2-40B4-BE49-F238E27FC236}">
                <a16:creationId xmlns:a16="http://schemas.microsoft.com/office/drawing/2014/main" id="{888F9439-0C03-4819-98FF-63CF42B74749}"/>
              </a:ext>
            </a:extLst>
          </p:cNvPr>
          <p:cNvSpPr/>
          <p:nvPr/>
        </p:nvSpPr>
        <p:spPr>
          <a:xfrm>
            <a:off x="8480320" y="15521825"/>
            <a:ext cx="4927334" cy="393787"/>
          </a:xfrm>
          <a:custGeom>
            <a:avLst/>
            <a:gdLst/>
            <a:ahLst/>
            <a:cxnLst/>
            <a:rect l="l" t="t" r="r" b="b"/>
            <a:pathLst>
              <a:path w="6180094" h="443968">
                <a:moveTo>
                  <a:pt x="0" y="443968"/>
                </a:moveTo>
                <a:lnTo>
                  <a:pt x="6180094" y="443968"/>
                </a:lnTo>
                <a:lnTo>
                  <a:pt x="618009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ln w="5673">
            <a:solidFill>
              <a:srgbClr val="2E528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3" name="object 4">
            <a:extLst>
              <a:ext uri="{FF2B5EF4-FFF2-40B4-BE49-F238E27FC236}">
                <a16:creationId xmlns:a16="http://schemas.microsoft.com/office/drawing/2014/main" id="{60137964-3B2E-4816-96EF-48B4466604A4}"/>
              </a:ext>
            </a:extLst>
          </p:cNvPr>
          <p:cNvSpPr txBox="1"/>
          <p:nvPr/>
        </p:nvSpPr>
        <p:spPr>
          <a:xfrm>
            <a:off x="7479072" y="15532776"/>
            <a:ext cx="5511607" cy="838794"/>
          </a:xfrm>
          <a:prstGeom prst="rect">
            <a:avLst/>
          </a:prstGeom>
        </p:spPr>
        <p:txBody>
          <a:bodyPr wrap="square" lIns="0" tIns="34925" rIns="0" bIns="0" rtlCol="0">
            <a:noAutofit/>
          </a:bodyPr>
          <a:lstStyle/>
          <a:p>
            <a:pPr marL="1452352">
              <a:lnSpc>
                <a:spcPct val="96761"/>
              </a:lnSpc>
            </a:pPr>
            <a:r>
              <a:rPr lang="pt-BR" sz="2350" spc="4" dirty="0">
                <a:solidFill>
                  <a:srgbClr val="FFFFFF"/>
                </a:solidFill>
                <a:latin typeface="Trebuchet MS"/>
                <a:cs typeface="Trebuchet MS"/>
              </a:rPr>
              <a:t>            FOTO DA EQUIPE </a:t>
            </a:r>
            <a:endParaRPr sz="2350" dirty="0">
              <a:latin typeface="Trebuchet MS"/>
              <a:cs typeface="Trebuchet MS"/>
            </a:endParaRPr>
          </a:p>
        </p:txBody>
      </p:sp>
      <p:sp>
        <p:nvSpPr>
          <p:cNvPr id="134" name="object 52">
            <a:extLst>
              <a:ext uri="{FF2B5EF4-FFF2-40B4-BE49-F238E27FC236}">
                <a16:creationId xmlns:a16="http://schemas.microsoft.com/office/drawing/2014/main" id="{BDB18CA5-1320-415D-87A4-1BECF87AA15B}"/>
              </a:ext>
            </a:extLst>
          </p:cNvPr>
          <p:cNvSpPr/>
          <p:nvPr/>
        </p:nvSpPr>
        <p:spPr>
          <a:xfrm>
            <a:off x="0" y="15538367"/>
            <a:ext cx="7419082" cy="393786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5" name="object 6">
            <a:extLst>
              <a:ext uri="{FF2B5EF4-FFF2-40B4-BE49-F238E27FC236}">
                <a16:creationId xmlns:a16="http://schemas.microsoft.com/office/drawing/2014/main" id="{9BBFCA6A-E96C-4894-B52A-F42D995F4024}"/>
              </a:ext>
            </a:extLst>
          </p:cNvPr>
          <p:cNvSpPr txBox="1"/>
          <p:nvPr/>
        </p:nvSpPr>
        <p:spPr>
          <a:xfrm>
            <a:off x="725317" y="15459929"/>
            <a:ext cx="5417384" cy="443968"/>
          </a:xfrm>
          <a:prstGeom prst="rect">
            <a:avLst/>
          </a:prstGeom>
        </p:spPr>
        <p:txBody>
          <a:bodyPr wrap="square" lIns="0" tIns="1561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 dirty="0"/>
          </a:p>
          <a:p>
            <a:pPr marL="938586">
              <a:lnSpc>
                <a:spcPct val="96761"/>
              </a:lnSpc>
            </a:pPr>
            <a:r>
              <a:rPr lang="pt-BR" sz="2350" spc="7" dirty="0">
                <a:solidFill>
                  <a:srgbClr val="FFFFFF"/>
                </a:solidFill>
                <a:latin typeface="Trebuchet MS"/>
                <a:cs typeface="Trebuchet MS"/>
              </a:rPr>
              <a:t>DESAFIOS E LIÇÕES APRENDIDAS</a:t>
            </a:r>
            <a:endParaRPr lang="pt-BR" sz="2350" dirty="0">
              <a:latin typeface="Trebuchet MS"/>
              <a:cs typeface="Trebuchet MS"/>
            </a:endParaRPr>
          </a:p>
        </p:txBody>
      </p:sp>
      <p:sp>
        <p:nvSpPr>
          <p:cNvPr id="136" name="object 52">
            <a:extLst>
              <a:ext uri="{FF2B5EF4-FFF2-40B4-BE49-F238E27FC236}">
                <a16:creationId xmlns:a16="http://schemas.microsoft.com/office/drawing/2014/main" id="{46C37E3E-9BD4-47D8-8CE1-0D4120A4FE9D}"/>
              </a:ext>
            </a:extLst>
          </p:cNvPr>
          <p:cNvSpPr/>
          <p:nvPr/>
        </p:nvSpPr>
        <p:spPr>
          <a:xfrm>
            <a:off x="5992118" y="5646380"/>
            <a:ext cx="7419082" cy="404351"/>
          </a:xfrm>
          <a:custGeom>
            <a:avLst/>
            <a:gdLst/>
            <a:ahLst/>
            <a:cxnLst/>
            <a:rect l="l" t="t" r="r" b="b"/>
            <a:pathLst>
              <a:path w="6179384" h="443968">
                <a:moveTo>
                  <a:pt x="0" y="443968"/>
                </a:moveTo>
                <a:lnTo>
                  <a:pt x="6179384" y="443968"/>
                </a:lnTo>
                <a:lnTo>
                  <a:pt x="6179384" y="0"/>
                </a:lnTo>
                <a:lnTo>
                  <a:pt x="0" y="0"/>
                </a:lnTo>
                <a:lnTo>
                  <a:pt x="0" y="443968"/>
                </a:lnTo>
                <a:close/>
              </a:path>
            </a:pathLst>
          </a:custGeom>
          <a:solidFill>
            <a:srgbClr val="18214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37" name="object 6">
            <a:extLst>
              <a:ext uri="{FF2B5EF4-FFF2-40B4-BE49-F238E27FC236}">
                <a16:creationId xmlns:a16="http://schemas.microsoft.com/office/drawing/2014/main" id="{EE0CE583-AD31-48C3-A579-ABFC7E65C05B}"/>
              </a:ext>
            </a:extLst>
          </p:cNvPr>
          <p:cNvSpPr txBox="1"/>
          <p:nvPr/>
        </p:nvSpPr>
        <p:spPr>
          <a:xfrm>
            <a:off x="6840420" y="5607499"/>
            <a:ext cx="5417384" cy="443968"/>
          </a:xfrm>
          <a:prstGeom prst="rect">
            <a:avLst/>
          </a:prstGeom>
        </p:spPr>
        <p:txBody>
          <a:bodyPr wrap="square" lIns="0" tIns="1561" rIns="0" bIns="0" rtlCol="0">
            <a:noAutofit/>
          </a:bodyPr>
          <a:lstStyle/>
          <a:p>
            <a:pPr>
              <a:lnSpc>
                <a:spcPts val="550"/>
              </a:lnSpc>
            </a:pPr>
            <a:endParaRPr sz="550" dirty="0"/>
          </a:p>
          <a:p>
            <a:pPr marL="938586">
              <a:lnSpc>
                <a:spcPct val="96761"/>
              </a:lnSpc>
            </a:pPr>
            <a:r>
              <a:rPr lang="pt-BR" sz="2350" spc="7" dirty="0">
                <a:solidFill>
                  <a:srgbClr val="FFFFFF"/>
                </a:solidFill>
                <a:latin typeface="Trebuchet MS"/>
                <a:cs typeface="Trebuchet MS"/>
              </a:rPr>
              <a:t>ESPECIFICAÇÃO DO AGREGADO</a:t>
            </a:r>
            <a:endParaRPr lang="pt-BR" sz="2350" dirty="0">
              <a:latin typeface="Trebuchet MS"/>
              <a:cs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</TotalTime>
  <Words>229</Words>
  <Application>Microsoft Office PowerPoint</Application>
  <PresentationFormat>Personalizar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Jessica Andrade Dantas</cp:lastModifiedBy>
  <cp:revision>29</cp:revision>
  <cp:lastPrinted>2020-03-10T22:53:58Z</cp:lastPrinted>
  <dcterms:modified xsi:type="dcterms:W3CDTF">2020-03-18T16:55:44Z</dcterms:modified>
</cp:coreProperties>
</file>