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411200" cy="20104100"/>
  <p:notesSz cx="134112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200" y="-34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ject 66"/>
          <p:cNvSpPr/>
          <p:nvPr/>
        </p:nvSpPr>
        <p:spPr>
          <a:xfrm>
            <a:off x="7221930" y="13904857"/>
            <a:ext cx="6180094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221930" y="13904857"/>
            <a:ext cx="6180094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14780027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14780027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11920475"/>
            <a:ext cx="6179384" cy="444677"/>
          </a:xfrm>
          <a:custGeom>
            <a:avLst/>
            <a:gdLst/>
            <a:ahLst/>
            <a:cxnLst/>
            <a:rect l="l" t="t" r="r" b="b"/>
            <a:pathLst>
              <a:path w="6179384" h="444677">
                <a:moveTo>
                  <a:pt x="0" y="444677"/>
                </a:moveTo>
                <a:lnTo>
                  <a:pt x="6179384" y="444677"/>
                </a:lnTo>
                <a:lnTo>
                  <a:pt x="617938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0" y="11920475"/>
            <a:ext cx="6179384" cy="444677"/>
          </a:xfrm>
          <a:custGeom>
            <a:avLst/>
            <a:gdLst/>
            <a:ahLst/>
            <a:cxnLst/>
            <a:rect l="l" t="t" r="r" b="b"/>
            <a:pathLst>
              <a:path w="6179384" h="444677">
                <a:moveTo>
                  <a:pt x="0" y="444677"/>
                </a:moveTo>
                <a:lnTo>
                  <a:pt x="6179384" y="444677"/>
                </a:lnTo>
                <a:lnTo>
                  <a:pt x="617938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8756650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222639" y="10295665"/>
            <a:ext cx="6180094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222639" y="10295665"/>
            <a:ext cx="6180094" cy="444677"/>
          </a:xfrm>
          <a:custGeom>
            <a:avLst/>
            <a:gdLst/>
            <a:ahLst/>
            <a:cxnLst/>
            <a:rect l="l" t="t" r="r" b="b"/>
            <a:pathLst>
              <a:path w="6180094" h="444677">
                <a:moveTo>
                  <a:pt x="0" y="444677"/>
                </a:moveTo>
                <a:lnTo>
                  <a:pt x="6180094" y="444677"/>
                </a:lnTo>
                <a:lnTo>
                  <a:pt x="6180094" y="0"/>
                </a:lnTo>
                <a:lnTo>
                  <a:pt x="0" y="0"/>
                </a:lnTo>
                <a:lnTo>
                  <a:pt x="0" y="444677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222639" y="6186477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222639" y="6186477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248880" y="2176578"/>
            <a:ext cx="6150307" cy="443968"/>
          </a:xfrm>
          <a:custGeom>
            <a:avLst/>
            <a:gdLst/>
            <a:ahLst/>
            <a:cxnLst/>
            <a:rect l="l" t="t" r="r" b="b"/>
            <a:pathLst>
              <a:path w="6150307" h="443968">
                <a:moveTo>
                  <a:pt x="0" y="443968"/>
                </a:moveTo>
                <a:lnTo>
                  <a:pt x="6150307" y="443968"/>
                </a:lnTo>
                <a:lnTo>
                  <a:pt x="6150307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248880" y="2176578"/>
            <a:ext cx="6150307" cy="443968"/>
          </a:xfrm>
          <a:custGeom>
            <a:avLst/>
            <a:gdLst/>
            <a:ahLst/>
            <a:cxnLst/>
            <a:rect l="l" t="t" r="r" b="b"/>
            <a:pathLst>
              <a:path w="6150307" h="443968">
                <a:moveTo>
                  <a:pt x="0" y="443968"/>
                </a:moveTo>
                <a:lnTo>
                  <a:pt x="6150307" y="443968"/>
                </a:lnTo>
                <a:lnTo>
                  <a:pt x="6150307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5341093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5341093"/>
            <a:ext cx="6179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2176578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2176578"/>
            <a:ext cx="6180094" cy="44396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81557" y="2063099"/>
            <a:ext cx="12609122" cy="43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1415" y="2076579"/>
            <a:ext cx="12568874" cy="0"/>
          </a:xfrm>
          <a:custGeom>
            <a:avLst/>
            <a:gdLst/>
            <a:ahLst/>
            <a:cxnLst/>
            <a:rect l="l" t="t" r="r" b="b"/>
            <a:pathLst>
              <a:path w="12568874">
                <a:moveTo>
                  <a:pt x="0" y="0"/>
                </a:moveTo>
                <a:lnTo>
                  <a:pt x="12568874" y="0"/>
                </a:lnTo>
              </a:path>
            </a:pathLst>
          </a:custGeom>
          <a:ln w="56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13399187" y="0"/>
                </a:lnTo>
                <a:lnTo>
                  <a:pt x="0" y="0"/>
                </a:lnTo>
                <a:lnTo>
                  <a:pt x="0" y="248225"/>
                </a:lnTo>
                <a:lnTo>
                  <a:pt x="13399187" y="248225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0" y="248225"/>
                </a:lnTo>
                <a:lnTo>
                  <a:pt x="0" y="0"/>
                </a:lnTo>
                <a:lnTo>
                  <a:pt x="13399187" y="0"/>
                </a:lnTo>
                <a:lnTo>
                  <a:pt x="13399187" y="248225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1557" y="17812623"/>
            <a:ext cx="12609122" cy="43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17755181"/>
            <a:ext cx="13402733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17755181"/>
            <a:ext cx="13402733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052404" y="336167"/>
            <a:ext cx="3350328" cy="14170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700618" y="18241703"/>
            <a:ext cx="1152473" cy="14985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3402733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13402733" y="0"/>
                </a:lnTo>
                <a:lnTo>
                  <a:pt x="0" y="0"/>
                </a:lnTo>
                <a:lnTo>
                  <a:pt x="0" y="243969"/>
                </a:lnTo>
                <a:lnTo>
                  <a:pt x="13402733" y="243969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13402733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0" y="243969"/>
                </a:lnTo>
                <a:lnTo>
                  <a:pt x="0" y="0"/>
                </a:lnTo>
                <a:lnTo>
                  <a:pt x="13402733" y="0"/>
                </a:lnTo>
                <a:lnTo>
                  <a:pt x="13402733" y="243969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24924" y="458086"/>
            <a:ext cx="2951385" cy="1222351"/>
          </a:xfrm>
          <a:prstGeom prst="rect">
            <a:avLst/>
          </a:prstGeom>
        </p:spPr>
        <p:txBody>
          <a:bodyPr wrap="square" lIns="0" tIns="18923" rIns="0" bIns="0" rtlCol="0">
            <a:noAutofit/>
          </a:bodyPr>
          <a:lstStyle/>
          <a:p>
            <a:pPr algn="ctr">
              <a:lnSpc>
                <a:spcPts val="2980"/>
              </a:lnSpc>
            </a:pPr>
            <a:r>
              <a:rPr lang="pt-BR" sz="2800" spc="-15" dirty="0">
                <a:latin typeface="Trebuchet MS"/>
                <a:cs typeface="Trebuchet MS"/>
              </a:rPr>
              <a:t>7</a:t>
            </a:r>
            <a:r>
              <a:rPr sz="2800" spc="-15" dirty="0">
                <a:latin typeface="Trebuchet MS"/>
                <a:cs typeface="Trebuchet MS"/>
              </a:rPr>
              <a:t>º </a:t>
            </a:r>
            <a:r>
              <a:rPr sz="2800" spc="-15" dirty="0" smtClean="0">
                <a:latin typeface="Trebuchet MS"/>
                <a:cs typeface="Trebuchet MS"/>
              </a:rPr>
              <a:t>CONCURSO</a:t>
            </a:r>
            <a:endParaRPr sz="2800" dirty="0" smtClean="0">
              <a:latin typeface="Trebuchet MS"/>
              <a:cs typeface="Trebuchet MS"/>
            </a:endParaRPr>
          </a:p>
          <a:p>
            <a:pPr marL="515947" marR="543852">
              <a:lnSpc>
                <a:spcPts val="5355"/>
              </a:lnSpc>
              <a:spcBef>
                <a:spcPts val="1407"/>
              </a:spcBef>
            </a:pPr>
            <a:r>
              <a:rPr lang="pt-BR" sz="4650" b="1" spc="-4" dirty="0" smtClean="0">
                <a:latin typeface="Trebuchet MS"/>
                <a:cs typeface="Trebuchet MS"/>
              </a:rPr>
              <a:t>COCAR</a:t>
            </a:r>
            <a:endParaRPr sz="4650" dirty="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210614" y="571096"/>
            <a:ext cx="1672501" cy="963016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400" spc="-6" dirty="0">
                <a:latin typeface="Trebuchet MS" panose="020B0603020202020204" pitchFamily="34" charset="0"/>
                <a:cs typeface="Calibri"/>
              </a:rPr>
              <a:t>Logo</a:t>
            </a:r>
            <a:endParaRPr sz="2400" dirty="0">
              <a:latin typeface="Trebuchet MS" panose="020B0603020202020204" pitchFamily="34" charset="0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400" spc="2" dirty="0">
                <a:latin typeface="Trebuchet MS" panose="020B0603020202020204" pitchFamily="34" charset="0"/>
                <a:cs typeface="Calibri"/>
              </a:rPr>
              <a:t>I</a:t>
            </a:r>
            <a:r>
              <a:rPr sz="2400" spc="2" dirty="0" err="1">
                <a:latin typeface="Trebuchet MS" panose="020B0603020202020204" pitchFamily="34" charset="0"/>
                <a:cs typeface="Calibri"/>
              </a:rPr>
              <a:t>nstituição</a:t>
            </a:r>
            <a:endParaRPr sz="2400" dirty="0">
              <a:latin typeface="Trebuchet MS" panose="020B0603020202020204" pitchFamily="34" charset="0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8124" y="606450"/>
            <a:ext cx="3243132" cy="851832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 algn="ctr">
              <a:lnSpc>
                <a:spcPts val="3215"/>
              </a:lnSpc>
            </a:pPr>
            <a:r>
              <a:rPr sz="2900" spc="3" dirty="0">
                <a:latin typeface="Trebuchet MS"/>
                <a:cs typeface="Trebuchet MS"/>
              </a:rPr>
              <a:t>Nome da </a:t>
            </a:r>
            <a:endParaRPr lang="pt-BR" sz="2900" spc="3" dirty="0">
              <a:latin typeface="Trebuchet MS"/>
              <a:cs typeface="Trebuchet MS"/>
            </a:endParaRPr>
          </a:p>
          <a:p>
            <a:pPr marL="12700" algn="ctr">
              <a:lnSpc>
                <a:spcPts val="3215"/>
              </a:lnSpc>
            </a:pPr>
            <a:r>
              <a:rPr lang="pt-BR" sz="2900" spc="3" dirty="0" err="1">
                <a:latin typeface="Trebuchet MS"/>
                <a:cs typeface="Trebuchet MS"/>
              </a:rPr>
              <a:t>I</a:t>
            </a:r>
            <a:r>
              <a:rPr sz="2900" spc="3" dirty="0" err="1">
                <a:latin typeface="Trebuchet MS"/>
                <a:cs typeface="Trebuchet MS"/>
              </a:rPr>
              <a:t>nstituição</a:t>
            </a:r>
            <a:endParaRPr sz="2900" dirty="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22162" y="3328409"/>
            <a:ext cx="4733420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>
              <a:lnSpc>
                <a:spcPts val="1510"/>
              </a:lnSpc>
            </a:pPr>
            <a:r>
              <a:rPr sz="1400" dirty="0">
                <a:latin typeface="Trebuchet MS"/>
                <a:cs typeface="Trebuchet MS"/>
              </a:rPr>
              <a:t>Escre</a:t>
            </a:r>
            <a:r>
              <a:rPr sz="1400" spc="-4" dirty="0">
                <a:latin typeface="Trebuchet MS"/>
                <a:cs typeface="Trebuchet MS"/>
              </a:rPr>
              <a:t>v</a:t>
            </a:r>
            <a:r>
              <a:rPr sz="1400" spc="0" dirty="0">
                <a:latin typeface="Trebuchet MS"/>
                <a:cs typeface="Trebuchet MS"/>
              </a:rPr>
              <a:t>er</a:t>
            </a:r>
            <a:r>
              <a:rPr sz="1400" spc="-48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</a:t>
            </a:r>
            <a:r>
              <a:rPr sz="1400" spc="-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nome</a:t>
            </a:r>
            <a:r>
              <a:rPr sz="1400" spc="-34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</a:t>
            </a:r>
            <a:r>
              <a:rPr sz="1400" spc="-4" dirty="0">
                <a:latin typeface="Trebuchet MS"/>
                <a:cs typeface="Trebuchet MS"/>
              </a:rPr>
              <a:t>o</a:t>
            </a:r>
            <a:r>
              <a:rPr sz="1400" spc="0" dirty="0">
                <a:latin typeface="Trebuchet MS"/>
                <a:cs typeface="Trebuchet MS"/>
              </a:rPr>
              <a:t>s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inte</a:t>
            </a:r>
            <a:r>
              <a:rPr sz="1400" spc="-4" dirty="0">
                <a:latin typeface="Trebuchet MS"/>
                <a:cs typeface="Trebuchet MS"/>
              </a:rPr>
              <a:t>g</a:t>
            </a:r>
            <a:r>
              <a:rPr sz="1400" spc="0" dirty="0">
                <a:latin typeface="Trebuchet MS"/>
                <a:cs typeface="Trebuchet MS"/>
              </a:rPr>
              <a:t>rantes</a:t>
            </a:r>
            <a:r>
              <a:rPr sz="1400" spc="-70" dirty="0">
                <a:latin typeface="Trebuchet MS"/>
                <a:cs typeface="Trebuchet MS"/>
              </a:rPr>
              <a:t> </a:t>
            </a:r>
            <a:r>
              <a:rPr sz="1400" spc="-4" dirty="0">
                <a:latin typeface="Trebuchet MS"/>
                <a:cs typeface="Trebuchet MS"/>
              </a:rPr>
              <a:t>d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equipe,</a:t>
            </a:r>
            <a:r>
              <a:rPr sz="1400" spc="-4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orientado</a:t>
            </a:r>
            <a:r>
              <a:rPr sz="1400" spc="-4" dirty="0">
                <a:latin typeface="Trebuchet MS"/>
                <a:cs typeface="Trebuchet MS"/>
              </a:rPr>
              <a:t>r</a:t>
            </a:r>
            <a:r>
              <a:rPr sz="1400" spc="0" dirty="0">
                <a:latin typeface="Trebuchet MS"/>
                <a:cs typeface="Trebuchet MS"/>
              </a:rPr>
              <a:t>es</a:t>
            </a:r>
            <a:r>
              <a:rPr sz="1400" spc="-79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 coor</a:t>
            </a:r>
            <a:r>
              <a:rPr sz="1400" spc="-4" dirty="0">
                <a:latin typeface="Trebuchet MS"/>
                <a:cs typeface="Trebuchet MS"/>
              </a:rPr>
              <a:t>i</a:t>
            </a:r>
            <a:r>
              <a:rPr sz="1400" spc="0" dirty="0">
                <a:latin typeface="Trebuchet MS"/>
                <a:cs typeface="Trebuchet MS"/>
              </a:rPr>
              <a:t>entador</a:t>
            </a:r>
            <a:r>
              <a:rPr sz="1400" spc="-9" dirty="0">
                <a:latin typeface="Trebuchet MS"/>
                <a:cs typeface="Trebuchet MS"/>
              </a:rPr>
              <a:t>e</a:t>
            </a:r>
            <a:r>
              <a:rPr sz="1400" spc="0" dirty="0">
                <a:latin typeface="Trebuchet MS"/>
                <a:cs typeface="Trebuchet MS"/>
              </a:rPr>
              <a:t>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636760" y="3836384"/>
            <a:ext cx="3208641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Uma ou mais fotos, a critério da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5979" y="6003893"/>
            <a:ext cx="5226678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928295" indent="-915595">
              <a:lnSpc>
                <a:spcPts val="1510"/>
              </a:lnSpc>
            </a:pPr>
            <a:r>
              <a:rPr sz="1400" spc="-5" dirty="0">
                <a:latin typeface="Trebuchet MS"/>
                <a:cs typeface="Trebuchet MS"/>
              </a:rPr>
              <a:t>Descrever o traço UNITÁRIO do concreto, especificando o tipo de cimento, de pigmento, adições e aditivos.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629195" y="7817322"/>
            <a:ext cx="3208641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Uma ou mais fotos, a</a:t>
            </a:r>
            <a:r>
              <a:rPr lang="pt-BR" sz="1400" spc="-4" dirty="0">
                <a:latin typeface="Trebuchet MS"/>
                <a:cs typeface="Trebuchet MS"/>
              </a:rPr>
              <a:t> </a:t>
            </a:r>
            <a:r>
              <a:rPr sz="1400" spc="-4" dirty="0" err="1">
                <a:latin typeface="Trebuchet MS"/>
                <a:cs typeface="Trebuchet MS"/>
              </a:rPr>
              <a:t>critéri</a:t>
            </a:r>
            <a:r>
              <a:rPr lang="pt-BR" sz="1400" spc="-4" dirty="0">
                <a:latin typeface="Trebuchet MS"/>
                <a:cs typeface="Trebuchet MS"/>
              </a:rPr>
              <a:t>o</a:t>
            </a:r>
            <a:r>
              <a:rPr sz="1400" spc="-4" dirty="0">
                <a:latin typeface="Trebuchet MS"/>
                <a:cs typeface="Trebuchet MS"/>
              </a:rPr>
              <a:t> da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0390" y="10018310"/>
            <a:ext cx="5065664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5" dirty="0">
                <a:latin typeface="Trebuchet MS"/>
                <a:cs typeface="Trebuchet MS"/>
              </a:rPr>
              <a:t>Descrever o processo de mistura dos Componentes do concreto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606677" y="11690933"/>
            <a:ext cx="3208641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Uma ou mais fotos, a critério da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16483" y="13395885"/>
            <a:ext cx="3116307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4" dirty="0">
                <a:latin typeface="Trebuchet MS"/>
                <a:cs typeface="Trebuchet MS"/>
              </a:rPr>
              <a:t>Descrever o processo de cura utilizado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567678" y="15357394"/>
            <a:ext cx="5276700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2070249" indent="-2057549">
              <a:lnSpc>
                <a:spcPts val="1510"/>
              </a:lnSpc>
            </a:pPr>
            <a:r>
              <a:rPr sz="1400" dirty="0">
                <a:latin typeface="Trebuchet MS"/>
                <a:cs typeface="Trebuchet MS"/>
              </a:rPr>
              <a:t>Uma</a:t>
            </a:r>
            <a:r>
              <a:rPr sz="1400" spc="-28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ú</a:t>
            </a:r>
            <a:r>
              <a:rPr sz="1400" spc="4" dirty="0">
                <a:latin typeface="Trebuchet MS"/>
                <a:cs typeface="Trebuchet MS"/>
              </a:rPr>
              <a:t>n</a:t>
            </a:r>
            <a:r>
              <a:rPr sz="1400" spc="0" dirty="0">
                <a:latin typeface="Trebuchet MS"/>
                <a:cs typeface="Trebuchet MS"/>
              </a:rPr>
              <a:t>ica</a:t>
            </a:r>
            <a:r>
              <a:rPr sz="1400" spc="-43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foto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da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equip</a:t>
            </a:r>
            <a:r>
              <a:rPr sz="1400" spc="-4" dirty="0">
                <a:latin typeface="Trebuchet MS"/>
                <a:cs typeface="Trebuchet MS"/>
              </a:rPr>
              <a:t>e</a:t>
            </a:r>
            <a:r>
              <a:rPr sz="1400" spc="0" dirty="0">
                <a:latin typeface="Trebuchet MS"/>
                <a:cs typeface="Trebuchet MS"/>
              </a:rPr>
              <a:t>,</a:t>
            </a:r>
            <a:r>
              <a:rPr sz="1400" spc="-4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onde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apareçam</a:t>
            </a:r>
            <a:r>
              <a:rPr sz="1400" spc="-61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todos</a:t>
            </a:r>
            <a:r>
              <a:rPr sz="1400" spc="-33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ou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maior</a:t>
            </a:r>
            <a:r>
              <a:rPr sz="1400" spc="-4" dirty="0">
                <a:latin typeface="Trebuchet MS"/>
                <a:cs typeface="Trebuchet MS"/>
              </a:rPr>
              <a:t>i</a:t>
            </a:r>
            <a:r>
              <a:rPr sz="1400" spc="0" dirty="0">
                <a:latin typeface="Trebuchet MS"/>
                <a:cs typeface="Trebuchet MS"/>
              </a:rPr>
              <a:t>a</a:t>
            </a:r>
            <a:r>
              <a:rPr sz="1400" spc="-57" dirty="0">
                <a:latin typeface="Trebuchet MS"/>
                <a:cs typeface="Trebuchet MS"/>
              </a:rPr>
              <a:t> </a:t>
            </a:r>
            <a:r>
              <a:rPr sz="1400" spc="0" dirty="0">
                <a:latin typeface="Trebuchet MS"/>
                <a:cs typeface="Trebuchet MS"/>
              </a:rPr>
              <a:t>dos componentes.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3394" y="15969033"/>
            <a:ext cx="5319263" cy="202703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>
              <a:lnSpc>
                <a:spcPts val="1540"/>
              </a:lnSpc>
            </a:pPr>
            <a:r>
              <a:rPr sz="1400" spc="-5" dirty="0">
                <a:latin typeface="Trebuchet MS"/>
                <a:cs typeface="Trebuchet MS"/>
              </a:rPr>
              <a:t>Descrever os desafios enfrentados e lições aprendidas pela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836" y="18125325"/>
            <a:ext cx="5524777" cy="863292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sz="2350" b="1" spc="6" dirty="0">
                <a:latin typeface="Trebuchet MS"/>
                <a:cs typeface="Trebuchet MS"/>
              </a:rPr>
              <a:t>Apoiadores e </a:t>
            </a:r>
            <a:r>
              <a:rPr sz="2350" b="1" spc="6" dirty="0" err="1">
                <a:latin typeface="Trebuchet MS"/>
                <a:cs typeface="Trebuchet MS"/>
              </a:rPr>
              <a:t>Patrocinadores</a:t>
            </a:r>
            <a:r>
              <a:rPr lang="pt-BR" sz="2350" b="1" spc="6" dirty="0">
                <a:latin typeface="Trebuchet MS"/>
                <a:cs typeface="Trebuchet MS"/>
              </a:rPr>
              <a:t> </a:t>
            </a:r>
            <a:r>
              <a:rPr sz="2200" b="1" spc="6" dirty="0">
                <a:latin typeface="Trebuchet MS"/>
                <a:cs typeface="Trebuchet MS"/>
              </a:rPr>
              <a:t>(</a:t>
            </a:r>
            <a:r>
              <a:rPr sz="2200" b="1" spc="6" dirty="0" err="1">
                <a:latin typeface="Trebuchet MS"/>
                <a:cs typeface="Trebuchet MS"/>
              </a:rPr>
              <a:t>Opcional</a:t>
            </a:r>
            <a:r>
              <a:rPr sz="2200" b="1" spc="6" dirty="0">
                <a:latin typeface="Trebuchet MS"/>
                <a:cs typeface="Trebuchet MS"/>
              </a:rPr>
              <a:t>)</a:t>
            </a:r>
            <a:endParaRPr sz="2200" dirty="0">
              <a:latin typeface="Trebuchet MS"/>
              <a:cs typeface="Trebuchet MS"/>
            </a:endParaRPr>
          </a:p>
          <a:p>
            <a:pPr marL="12700" marR="44361">
              <a:lnSpc>
                <a:spcPct val="96761"/>
              </a:lnSpc>
              <a:spcBef>
                <a:spcPts val="555"/>
              </a:spcBef>
            </a:pPr>
            <a:r>
              <a:rPr sz="2350" spc="9" dirty="0">
                <a:latin typeface="Trebuchet MS"/>
                <a:cs typeface="Trebuchet MS"/>
              </a:rPr>
              <a:t>(Inserir símbolo dos apoiadores)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0" y="17755181"/>
            <a:ext cx="13402733" cy="2489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0" y="14780027"/>
            <a:ext cx="6179384" cy="443968"/>
          </a:xfrm>
          <a:prstGeom prst="rect">
            <a:avLst/>
          </a:prstGeom>
        </p:spPr>
        <p:txBody>
          <a:bodyPr wrap="square" lIns="0" tIns="4995" rIns="0" bIns="0" rtlCol="0">
            <a:noAutofit/>
          </a:bodyPr>
          <a:lstStyle/>
          <a:p>
            <a:pPr>
              <a:lnSpc>
                <a:spcPts val="650"/>
              </a:lnSpc>
            </a:pPr>
            <a:endParaRPr sz="650"/>
          </a:p>
          <a:p>
            <a:pPr marL="1006257">
              <a:lnSpc>
                <a:spcPct val="96761"/>
              </a:lnSpc>
            </a:pPr>
            <a:r>
              <a:rPr sz="2350" spc="5" dirty="0">
                <a:solidFill>
                  <a:srgbClr val="FFFFFF"/>
                </a:solidFill>
                <a:latin typeface="Trebuchet MS"/>
                <a:cs typeface="Trebuchet MS"/>
              </a:rPr>
              <a:t>DESAFIOS E LIÇÕES APRENDIDAS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21930" y="13904857"/>
            <a:ext cx="6180094" cy="444677"/>
          </a:xfrm>
          <a:prstGeom prst="rect">
            <a:avLst/>
          </a:prstGeom>
        </p:spPr>
        <p:txBody>
          <a:bodyPr wrap="square" lIns="0" tIns="59690" rIns="0" bIns="0" rtlCol="0">
            <a:noAutofit/>
          </a:bodyPr>
          <a:lstStyle/>
          <a:p>
            <a:pPr marL="2038695">
              <a:lnSpc>
                <a:spcPct val="96761"/>
              </a:lnSpc>
            </a:pPr>
            <a:r>
              <a:rPr sz="2350" spc="-7" dirty="0">
                <a:solidFill>
                  <a:srgbClr val="FFFFFF"/>
                </a:solidFill>
                <a:latin typeface="Trebuchet MS"/>
                <a:cs typeface="Trebuchet MS"/>
              </a:rPr>
              <a:t>FOTO DA EQUIPE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0" y="11920475"/>
            <a:ext cx="6179384" cy="444677"/>
          </a:xfrm>
          <a:prstGeom prst="rect">
            <a:avLst/>
          </a:prstGeom>
        </p:spPr>
        <p:txBody>
          <a:bodyPr wrap="square" lIns="0" tIns="61594" rIns="0" bIns="0" rtlCol="0">
            <a:noAutofit/>
          </a:bodyPr>
          <a:lstStyle/>
          <a:p>
            <a:pPr marL="1868070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CURA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2639" y="10295665"/>
            <a:ext cx="6180094" cy="444677"/>
          </a:xfrm>
          <a:prstGeom prst="rect">
            <a:avLst/>
          </a:prstGeom>
        </p:spPr>
        <p:txBody>
          <a:bodyPr wrap="square" lIns="0" tIns="55879" rIns="0" bIns="0" rtlCol="0">
            <a:noAutofit/>
          </a:bodyPr>
          <a:lstStyle/>
          <a:p>
            <a:pPr marL="1156314">
              <a:lnSpc>
                <a:spcPct val="96761"/>
              </a:lnSpc>
            </a:pPr>
            <a:r>
              <a:rPr sz="2350" spc="5" dirty="0">
                <a:solidFill>
                  <a:srgbClr val="FFFFFF"/>
                </a:solidFill>
                <a:latin typeface="Trebuchet MS"/>
                <a:cs typeface="Trebuchet MS"/>
              </a:rPr>
              <a:t>FOTO DO PROCESSO DE CURA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-36075" y="8772743"/>
            <a:ext cx="6179384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22639" y="6186477"/>
            <a:ext cx="6180094" cy="443968"/>
          </a:xfrm>
          <a:prstGeom prst="rect">
            <a:avLst/>
          </a:prstGeom>
        </p:spPr>
        <p:txBody>
          <a:bodyPr wrap="square" lIns="0" tIns="523" rIns="0" bIns="0" rtlCol="0">
            <a:noAutofit/>
          </a:bodyPr>
          <a:lstStyle/>
          <a:p>
            <a:pPr>
              <a:lnSpc>
                <a:spcPts val="500"/>
              </a:lnSpc>
            </a:pPr>
            <a:endParaRPr sz="500"/>
          </a:p>
          <a:p>
            <a:pPr marL="553069">
              <a:lnSpc>
                <a:spcPct val="96761"/>
              </a:lnSpc>
            </a:pPr>
            <a:r>
              <a:rPr sz="2350" dirty="0">
                <a:solidFill>
                  <a:srgbClr val="FFFFFF"/>
                </a:solidFill>
                <a:latin typeface="Trebuchet MS"/>
                <a:cs typeface="Trebuchet MS"/>
              </a:rPr>
              <a:t>FOTO DO PROCESSO DE CONCRETAGEM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0" y="5341093"/>
            <a:ext cx="6179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sz="2350" spc="7" dirty="0">
                <a:solidFill>
                  <a:srgbClr val="FFFFFF"/>
                </a:solidFill>
                <a:latin typeface="Trebuchet MS"/>
                <a:cs typeface="Trebuchet MS"/>
              </a:rPr>
              <a:t>TRAÇO UNITÁRIO DO CONCRETO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48880" y="2176578"/>
            <a:ext cx="6150307" cy="443968"/>
          </a:xfrm>
          <a:prstGeom prst="rect">
            <a:avLst/>
          </a:prstGeom>
        </p:spPr>
        <p:txBody>
          <a:bodyPr wrap="square" lIns="0" tIns="45085" rIns="0" bIns="0" rtlCol="0">
            <a:noAutofit/>
          </a:bodyPr>
          <a:lstStyle/>
          <a:p>
            <a:pPr marL="960689">
              <a:lnSpc>
                <a:spcPct val="96761"/>
              </a:lnSpc>
            </a:pPr>
            <a:r>
              <a:rPr sz="2350" spc="5" dirty="0">
                <a:solidFill>
                  <a:srgbClr val="FFFFFF"/>
                </a:solidFill>
                <a:latin typeface="Trebuchet MS"/>
                <a:cs typeface="Trebuchet MS"/>
              </a:rPr>
              <a:t>FOTO DO PROCESSO DE MISTURA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0" y="2176578"/>
            <a:ext cx="6180094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sz="2350" spc="4" dirty="0">
                <a:solidFill>
                  <a:srgbClr val="FFFFFF"/>
                </a:solidFill>
                <a:latin typeface="Trebuchet MS"/>
                <a:cs typeface="Trebuchet MS"/>
              </a:rPr>
              <a:t>INTEGRANTES DA EQUIPE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839702"/>
            <a:ext cx="13399187" cy="2425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0" y="0"/>
            <a:ext cx="13402733" cy="243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37"/>
          <p:cNvSpPr txBox="1"/>
          <p:nvPr/>
        </p:nvSpPr>
        <p:spPr>
          <a:xfrm>
            <a:off x="8147578" y="436248"/>
            <a:ext cx="1672501" cy="1319370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400" spc="-6" dirty="0">
                <a:latin typeface="Trebuchet MS" panose="020B0603020202020204" pitchFamily="34" charset="0"/>
                <a:cs typeface="Calibri"/>
              </a:rPr>
              <a:t>Logo</a:t>
            </a:r>
            <a:endParaRPr sz="2400" dirty="0">
              <a:latin typeface="Trebuchet MS" panose="020B0603020202020204" pitchFamily="34" charset="0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400" spc="2" dirty="0">
                <a:latin typeface="Trebuchet MS" panose="020B0603020202020204" pitchFamily="34" charset="0"/>
                <a:cs typeface="Calibri"/>
              </a:rPr>
              <a:t>Equipe</a:t>
            </a: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1600" spc="2" dirty="0">
                <a:latin typeface="Trebuchet MS" panose="020B0603020202020204" pitchFamily="34" charset="0"/>
                <a:cs typeface="Calibri"/>
              </a:rPr>
              <a:t>(opcional)</a:t>
            </a:r>
            <a:endParaRPr sz="1600" dirty="0">
              <a:latin typeface="Trebuchet MS" panose="020B0603020202020204" pitchFamily="34" charset="0"/>
              <a:cs typeface="Calibri"/>
            </a:endParaRPr>
          </a:p>
        </p:txBody>
      </p:sp>
      <p:sp>
        <p:nvSpPr>
          <p:cNvPr id="70" name="object 26"/>
          <p:cNvSpPr txBox="1"/>
          <p:nvPr/>
        </p:nvSpPr>
        <p:spPr>
          <a:xfrm>
            <a:off x="470636" y="19109827"/>
            <a:ext cx="5524777" cy="703540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NOTA¹: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símbolo do IBRACON deve permanecer.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1" name="object 26"/>
          <p:cNvSpPr txBox="1"/>
          <p:nvPr/>
        </p:nvSpPr>
        <p:spPr>
          <a:xfrm>
            <a:off x="6477000" y="18449687"/>
            <a:ext cx="5524777" cy="1365596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NOTA²: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tamanho dos espaços utilizados para as descrições acima podem ser ajustados de acordo com a necessidade.</a:t>
            </a:r>
            <a:endParaRPr sz="2350" dirty="0">
              <a:latin typeface="Trebuchet MS"/>
              <a:cs typeface="Trebuchet MS"/>
            </a:endParaRPr>
          </a:p>
        </p:txBody>
      </p:sp>
      <p:graphicFrame>
        <p:nvGraphicFramePr>
          <p:cNvPr id="69" name="Tabela 9">
            <a:extLst>
              <a:ext uri="{FF2B5EF4-FFF2-40B4-BE49-F238E27FC236}">
                <a16:creationId xmlns:a16="http://schemas.microsoft.com/office/drawing/2014/main" id="{2CD8C152-D817-4308-815F-E6C77B7F6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811012"/>
              </p:ext>
            </p:extLst>
          </p:nvPr>
        </p:nvGraphicFramePr>
        <p:xfrm>
          <a:off x="665979" y="6534874"/>
          <a:ext cx="4934143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8487">
                  <a:extLst>
                    <a:ext uri="{9D8B030D-6E8A-4147-A177-3AD203B41FA5}">
                      <a16:colId xmlns:a16="http://schemas.microsoft.com/office/drawing/2014/main" val="228426278"/>
                    </a:ext>
                  </a:extLst>
                </a:gridCol>
                <a:gridCol w="1779554">
                  <a:extLst>
                    <a:ext uri="{9D8B030D-6E8A-4147-A177-3AD203B41FA5}">
                      <a16:colId xmlns:a16="http://schemas.microsoft.com/office/drawing/2014/main" val="845371693"/>
                    </a:ext>
                  </a:extLst>
                </a:gridCol>
                <a:gridCol w="1636102">
                  <a:extLst>
                    <a:ext uri="{9D8B030D-6E8A-4147-A177-3AD203B41FA5}">
                      <a16:colId xmlns:a16="http://schemas.microsoft.com/office/drawing/2014/main" val="1244516181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Materiais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Relação em Massa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Consumo (kg/m³)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6800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994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8627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255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16649"/>
                  </a:ext>
                </a:extLst>
              </a:tr>
            </a:tbl>
          </a:graphicData>
        </a:graphic>
      </p:graphicFrame>
      <p:sp>
        <p:nvSpPr>
          <p:cNvPr id="72" name="object 33">
            <a:extLst>
              <a:ext uri="{FF2B5EF4-FFF2-40B4-BE49-F238E27FC236}">
                <a16:creationId xmlns:a16="http://schemas.microsoft.com/office/drawing/2014/main" id="{1734C2C4-49B1-4328-8B88-B3E0822B8E81}"/>
              </a:ext>
            </a:extLst>
          </p:cNvPr>
          <p:cNvSpPr txBox="1"/>
          <p:nvPr/>
        </p:nvSpPr>
        <p:spPr>
          <a:xfrm>
            <a:off x="1169051" y="8306872"/>
            <a:ext cx="3398146" cy="27270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algn="ctr">
              <a:lnSpc>
                <a:spcPts val="1510"/>
              </a:lnSpc>
            </a:pPr>
            <a:r>
              <a:rPr lang="pt-BR" sz="1200" spc="-5" dirty="0">
                <a:latin typeface="Trebuchet MS"/>
                <a:cs typeface="Trebuchet MS"/>
              </a:rPr>
              <a:t>                 </a:t>
            </a:r>
            <a:r>
              <a:rPr lang="pt-BR" sz="1200" i="1" spc="-5" dirty="0">
                <a:latin typeface="Trebuchet MS"/>
                <a:cs typeface="Trebuchet MS"/>
              </a:rPr>
              <a:t>Tabela 1 – Traço Unitário do Concreto</a:t>
            </a:r>
          </a:p>
          <a:p>
            <a:pPr algn="ctr">
              <a:lnSpc>
                <a:spcPts val="1510"/>
              </a:lnSpc>
            </a:pPr>
            <a:endParaRPr sz="1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207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Jessica Andrade Dantas</cp:lastModifiedBy>
  <cp:revision>7</cp:revision>
  <cp:lastPrinted>2020-03-10T22:53:58Z</cp:lastPrinted>
  <dcterms:modified xsi:type="dcterms:W3CDTF">2020-03-18T16:53:36Z</dcterms:modified>
</cp:coreProperties>
</file>